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sldIdLst>
    <p:sldId id="289" r:id="rId2"/>
    <p:sldId id="257" r:id="rId3"/>
    <p:sldId id="318" r:id="rId4"/>
    <p:sldId id="309" r:id="rId5"/>
    <p:sldId id="323" r:id="rId6"/>
    <p:sldId id="321" r:id="rId7"/>
    <p:sldId id="262" r:id="rId8"/>
    <p:sldId id="310" r:id="rId9"/>
    <p:sldId id="328" r:id="rId10"/>
    <p:sldId id="330" r:id="rId11"/>
    <p:sldId id="331" r:id="rId12"/>
    <p:sldId id="283" r:id="rId13"/>
  </p:sldIdLst>
  <p:sldSz cx="12192000" cy="6858000"/>
  <p:notesSz cx="6858000" cy="9144000"/>
  <p:embeddedFontLs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Montserrat SemiBold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23DC5AF-CA54-4D8D-ADDD-A7DA91707CA6}">
          <p14:sldIdLst>
            <p14:sldId id="289"/>
            <p14:sldId id="257"/>
            <p14:sldId id="318"/>
            <p14:sldId id="309"/>
            <p14:sldId id="323"/>
            <p14:sldId id="321"/>
            <p14:sldId id="262"/>
            <p14:sldId id="310"/>
            <p14:sldId id="328"/>
            <p14:sldId id="330"/>
            <p14:sldId id="33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96FF"/>
    <a:srgbClr val="0432FF"/>
    <a:srgbClr val="D883FF"/>
    <a:srgbClr val="B42263"/>
    <a:srgbClr val="E7AF22"/>
    <a:srgbClr val="2E72B9"/>
    <a:srgbClr val="13A79D"/>
    <a:srgbClr val="20A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6" autoAdjust="0"/>
    <p:restoredTop sz="95840" autoAdjust="0"/>
  </p:normalViewPr>
  <p:slideViewPr>
    <p:cSldViewPr snapToGrid="0">
      <p:cViewPr varScale="1">
        <p:scale>
          <a:sx n="107" d="100"/>
          <a:sy n="107" d="100"/>
        </p:scale>
        <p:origin x="896" y="176"/>
      </p:cViewPr>
      <p:guideLst/>
    </p:cSldViewPr>
  </p:slideViewPr>
  <p:outlineViewPr>
    <p:cViewPr>
      <p:scale>
        <a:sx n="33" d="100"/>
        <a:sy n="33" d="100"/>
      </p:scale>
      <p:origin x="0" y="-27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EF13B-799E-44DA-970B-2BE100C474FE}" type="datetimeFigureOut">
              <a:rPr lang="ru-RU" smtClean="0"/>
              <a:t>15.01.2025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38835-1B89-420B-913C-FD989907CD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63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38835-1B89-420B-913C-FD989907CD5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1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4465F-8185-B0A2-F783-D5D8BCC59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365B7-D2BF-E15E-4B18-EB5D4623E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26820-5102-3EDF-B35D-4D66E2ED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BA30A-3BE7-4D84-958F-E8D51C3EB41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5AF5A2-8C7B-4DB9-7FE9-DEF38CE2D5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422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8B00E7-1D48-F062-3DBC-9C9FE35A38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6687" y="236268"/>
            <a:ext cx="989475" cy="388201"/>
          </a:xfrm>
          <a:prstGeom prst="rect">
            <a:avLst/>
          </a:prstGeom>
        </p:spPr>
      </p:pic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2ABDC1C2-0284-FD52-ECE7-991E5856996E}"/>
              </a:ext>
            </a:extLst>
          </p:cNvPr>
          <p:cNvCxnSpPr>
            <a:cxnSpLocks/>
          </p:cNvCxnSpPr>
          <p:nvPr userDrawn="1"/>
        </p:nvCxnSpPr>
        <p:spPr>
          <a:xfrm>
            <a:off x="6818811" y="-78377"/>
            <a:ext cx="5373189" cy="441524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D9BBE3-6D74-C63B-237B-9F574572D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762" y="201432"/>
            <a:ext cx="984706" cy="3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3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зовый + плашка">
    <p:bg>
      <p:bgPr>
        <a:solidFill>
          <a:srgbClr val="B42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7379622-0DB8-AD8A-5A4F-7FEAB65E1051}"/>
              </a:ext>
            </a:extLst>
          </p:cNvPr>
          <p:cNvSpPr/>
          <p:nvPr userDrawn="1"/>
        </p:nvSpPr>
        <p:spPr>
          <a:xfrm>
            <a:off x="661183" y="1072854"/>
            <a:ext cx="11243602" cy="5551904"/>
          </a:xfrm>
          <a:prstGeom prst="roundRect">
            <a:avLst>
              <a:gd name="adj" fmla="val 314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 descr="Изображение выглядит как Графика, Шриф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19C0EFF-E029-B138-0950-7FCE5DFECD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8" y="6314708"/>
            <a:ext cx="654721" cy="25698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FAC2D42-A05D-F943-BA28-F910DA9099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6946" y="5564611"/>
            <a:ext cx="807463" cy="316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B42263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B42263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0526" y="1297576"/>
            <a:ext cx="10230728" cy="388402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7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+ плашка">
    <p:bg>
      <p:bgPr>
        <a:solidFill>
          <a:srgbClr val="2E72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7379622-0DB8-AD8A-5A4F-7FEAB65E1051}"/>
              </a:ext>
            </a:extLst>
          </p:cNvPr>
          <p:cNvSpPr/>
          <p:nvPr userDrawn="1"/>
        </p:nvSpPr>
        <p:spPr>
          <a:xfrm>
            <a:off x="661183" y="1072854"/>
            <a:ext cx="11243602" cy="5551904"/>
          </a:xfrm>
          <a:prstGeom prst="roundRect">
            <a:avLst>
              <a:gd name="adj" fmla="val 314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2E72B9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2E72B9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0526" y="1297576"/>
            <a:ext cx="10230728" cy="388402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pic>
        <p:nvPicPr>
          <p:cNvPr id="5" name="Рисунок 4" descr="Изображение выглядит как Графика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3075D435-B135-3173-1077-529BC766D0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21452" y="6241437"/>
            <a:ext cx="1023570" cy="403523"/>
          </a:xfrm>
          <a:prstGeom prst="rect">
            <a:avLst/>
          </a:prstGeom>
        </p:spPr>
      </p:pic>
      <p:pic>
        <p:nvPicPr>
          <p:cNvPr id="6" name="Рисунок 5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5A59ED92-9DD0-904D-F2F9-AB965EFA22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5588" y="5595778"/>
            <a:ext cx="558874" cy="2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93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рюзовый + плашка">
    <p:bg>
      <p:bgPr>
        <a:solidFill>
          <a:srgbClr val="13A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7379622-0DB8-AD8A-5A4F-7FEAB65E1051}"/>
              </a:ext>
            </a:extLst>
          </p:cNvPr>
          <p:cNvSpPr/>
          <p:nvPr userDrawn="1"/>
        </p:nvSpPr>
        <p:spPr>
          <a:xfrm>
            <a:off x="661183" y="1072854"/>
            <a:ext cx="11243602" cy="5551904"/>
          </a:xfrm>
          <a:prstGeom prst="roundRect">
            <a:avLst>
              <a:gd name="adj" fmla="val 314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13A79D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13A79D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0526" y="1297576"/>
            <a:ext cx="10230728" cy="388402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pic>
        <p:nvPicPr>
          <p:cNvPr id="3" name="Рисунок 2" descr="Изображение выглядит как Графика, Шрифт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714A1EF-4C96-E906-086B-794AAB6480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6114" y="6241436"/>
            <a:ext cx="1023573" cy="403524"/>
          </a:xfrm>
          <a:prstGeom prst="rect">
            <a:avLst/>
          </a:prstGeom>
        </p:spPr>
      </p:pic>
      <p:pic>
        <p:nvPicPr>
          <p:cNvPr id="4" name="Рисунок 3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63219A3-74AE-18CD-AC31-39CFA3ADD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2078" y="5595777"/>
            <a:ext cx="558878" cy="2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59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Желтый + плашка">
    <p:bg>
      <p:bgPr>
        <a:solidFill>
          <a:srgbClr val="E7A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7379622-0DB8-AD8A-5A4F-7FEAB65E1051}"/>
              </a:ext>
            </a:extLst>
          </p:cNvPr>
          <p:cNvSpPr/>
          <p:nvPr userDrawn="1"/>
        </p:nvSpPr>
        <p:spPr>
          <a:xfrm>
            <a:off x="661183" y="1072854"/>
            <a:ext cx="11243602" cy="5551904"/>
          </a:xfrm>
          <a:prstGeom prst="roundRect">
            <a:avLst>
              <a:gd name="adj" fmla="val 314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E7AF22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E7AF22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0526" y="1297576"/>
            <a:ext cx="10230728" cy="388402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pic>
        <p:nvPicPr>
          <p:cNvPr id="3" name="Рисунок 2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8AAD9BD4-B638-B55F-D274-0117A3D9CC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9213" y="6243916"/>
            <a:ext cx="994643" cy="392119"/>
          </a:xfrm>
          <a:prstGeom prst="rect">
            <a:avLst/>
          </a:prstGeom>
        </p:spPr>
      </p:pic>
      <p:pic>
        <p:nvPicPr>
          <p:cNvPr id="4" name="Рисунок 3" descr="Изображение выглядит как Шрифт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51EE050-660D-68C7-38A2-2088CB149E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4693" y="5594233"/>
            <a:ext cx="558873" cy="2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4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зовый + плашки">
    <p:bg>
      <p:bgPr>
        <a:solidFill>
          <a:srgbClr val="B42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604FCBF-C6C7-8765-7270-ABF327B2A9C9}"/>
              </a:ext>
            </a:extLst>
          </p:cNvPr>
          <p:cNvSpPr/>
          <p:nvPr userDrawn="1"/>
        </p:nvSpPr>
        <p:spPr>
          <a:xfrm>
            <a:off x="661183" y="1072854"/>
            <a:ext cx="3547011" cy="2621436"/>
          </a:xfrm>
          <a:prstGeom prst="roundRect">
            <a:avLst>
              <a:gd name="adj" fmla="val 504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2047C20-FCBA-7738-ED8F-008148CD8C08}"/>
              </a:ext>
            </a:extLst>
          </p:cNvPr>
          <p:cNvSpPr/>
          <p:nvPr userDrawn="1"/>
        </p:nvSpPr>
        <p:spPr>
          <a:xfrm>
            <a:off x="661183" y="3777802"/>
            <a:ext cx="3547011" cy="2621436"/>
          </a:xfrm>
          <a:prstGeom prst="roundRect">
            <a:avLst>
              <a:gd name="adj" fmla="val 5711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E472F49-6D10-B499-1CAC-FA6F1B09C1D2}"/>
              </a:ext>
            </a:extLst>
          </p:cNvPr>
          <p:cNvSpPr/>
          <p:nvPr userDrawn="1"/>
        </p:nvSpPr>
        <p:spPr>
          <a:xfrm>
            <a:off x="4296118" y="1072854"/>
            <a:ext cx="7599875" cy="5326384"/>
          </a:xfrm>
          <a:prstGeom prst="roundRect">
            <a:avLst>
              <a:gd name="adj" fmla="val 2501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Шриф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19C0EFF-E029-B138-0950-7FCE5DFECD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8" y="6314708"/>
            <a:ext cx="654721" cy="25698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FAC2D42-A05D-F943-BA28-F910DA9099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6946" y="5564611"/>
            <a:ext cx="807463" cy="316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B42263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B42263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150" y="1277960"/>
            <a:ext cx="3178628" cy="1120457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5" name="Текст 18">
            <a:extLst>
              <a:ext uri="{FF2B5EF4-FFF2-40B4-BE49-F238E27FC236}">
                <a16:creationId xmlns:a16="http://schemas.microsoft.com/office/drawing/2014/main" id="{9F53D664-B7F9-63AE-AB35-CC28D1E580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150" y="3968063"/>
            <a:ext cx="3178628" cy="1120457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+ плашки">
    <p:bg>
      <p:bgPr>
        <a:solidFill>
          <a:srgbClr val="2E72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604FCBF-C6C7-8765-7270-ABF327B2A9C9}"/>
              </a:ext>
            </a:extLst>
          </p:cNvPr>
          <p:cNvSpPr/>
          <p:nvPr userDrawn="1"/>
        </p:nvSpPr>
        <p:spPr>
          <a:xfrm>
            <a:off x="661183" y="1072854"/>
            <a:ext cx="3547011" cy="2621436"/>
          </a:xfrm>
          <a:prstGeom prst="roundRect">
            <a:avLst>
              <a:gd name="adj" fmla="val 504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2047C20-FCBA-7738-ED8F-008148CD8C08}"/>
              </a:ext>
            </a:extLst>
          </p:cNvPr>
          <p:cNvSpPr/>
          <p:nvPr userDrawn="1"/>
        </p:nvSpPr>
        <p:spPr>
          <a:xfrm>
            <a:off x="661183" y="3777802"/>
            <a:ext cx="3547011" cy="2621436"/>
          </a:xfrm>
          <a:prstGeom prst="roundRect">
            <a:avLst>
              <a:gd name="adj" fmla="val 5711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E472F49-6D10-B499-1CAC-FA6F1B09C1D2}"/>
              </a:ext>
            </a:extLst>
          </p:cNvPr>
          <p:cNvSpPr/>
          <p:nvPr userDrawn="1"/>
        </p:nvSpPr>
        <p:spPr>
          <a:xfrm>
            <a:off x="4296118" y="1072854"/>
            <a:ext cx="7599875" cy="5326384"/>
          </a:xfrm>
          <a:prstGeom prst="roundRect">
            <a:avLst>
              <a:gd name="adj" fmla="val 2501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Графика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CBC3BC62-5EC4-FFD8-78DD-5F483E6085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21452" y="6241437"/>
            <a:ext cx="1023570" cy="40352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009CEF72-EE9C-F553-0AA6-FDEBC43DC4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5588" y="5595778"/>
            <a:ext cx="558874" cy="220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2E72B9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2E72B9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150" y="1277960"/>
            <a:ext cx="3178628" cy="1120457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5" name="Текст 18">
            <a:extLst>
              <a:ext uri="{FF2B5EF4-FFF2-40B4-BE49-F238E27FC236}">
                <a16:creationId xmlns:a16="http://schemas.microsoft.com/office/drawing/2014/main" id="{9F53D664-B7F9-63AE-AB35-CC28D1E580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150" y="3968063"/>
            <a:ext cx="3178628" cy="1120457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31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рюзовый + плашки">
    <p:bg>
      <p:bgPr>
        <a:solidFill>
          <a:srgbClr val="13A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604FCBF-C6C7-8765-7270-ABF327B2A9C9}"/>
              </a:ext>
            </a:extLst>
          </p:cNvPr>
          <p:cNvSpPr/>
          <p:nvPr userDrawn="1"/>
        </p:nvSpPr>
        <p:spPr>
          <a:xfrm>
            <a:off x="661183" y="1072854"/>
            <a:ext cx="3547011" cy="2621436"/>
          </a:xfrm>
          <a:prstGeom prst="roundRect">
            <a:avLst>
              <a:gd name="adj" fmla="val 504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2047C20-FCBA-7738-ED8F-008148CD8C08}"/>
              </a:ext>
            </a:extLst>
          </p:cNvPr>
          <p:cNvSpPr/>
          <p:nvPr userDrawn="1"/>
        </p:nvSpPr>
        <p:spPr>
          <a:xfrm>
            <a:off x="661183" y="3777802"/>
            <a:ext cx="3547011" cy="2621436"/>
          </a:xfrm>
          <a:prstGeom prst="roundRect">
            <a:avLst>
              <a:gd name="adj" fmla="val 5711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E472F49-6D10-B499-1CAC-FA6F1B09C1D2}"/>
              </a:ext>
            </a:extLst>
          </p:cNvPr>
          <p:cNvSpPr/>
          <p:nvPr userDrawn="1"/>
        </p:nvSpPr>
        <p:spPr>
          <a:xfrm>
            <a:off x="4296118" y="1072854"/>
            <a:ext cx="7599875" cy="5326384"/>
          </a:xfrm>
          <a:prstGeom prst="roundRect">
            <a:avLst>
              <a:gd name="adj" fmla="val 2501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зображение выглядит как Графика, Шрифт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22FA826-3C5F-F9B6-EFD1-DCDB097C6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6114" y="6241436"/>
            <a:ext cx="1023573" cy="403524"/>
          </a:xfrm>
          <a:prstGeom prst="rect">
            <a:avLst/>
          </a:prstGeom>
        </p:spPr>
      </p:pic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B18FCFE-F1D6-5AD4-E361-B4E57EBF3D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2078" y="5595777"/>
            <a:ext cx="558878" cy="2203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13A79D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13A79D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150" y="1277960"/>
            <a:ext cx="3178628" cy="1120457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5" name="Текст 18">
            <a:extLst>
              <a:ext uri="{FF2B5EF4-FFF2-40B4-BE49-F238E27FC236}">
                <a16:creationId xmlns:a16="http://schemas.microsoft.com/office/drawing/2014/main" id="{9F53D664-B7F9-63AE-AB35-CC28D1E580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150" y="3968063"/>
            <a:ext cx="3178628" cy="1120457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91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Желтый + плашки">
    <p:bg>
      <p:bgPr>
        <a:solidFill>
          <a:srgbClr val="E7A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604FCBF-C6C7-8765-7270-ABF327B2A9C9}"/>
              </a:ext>
            </a:extLst>
          </p:cNvPr>
          <p:cNvSpPr/>
          <p:nvPr userDrawn="1"/>
        </p:nvSpPr>
        <p:spPr>
          <a:xfrm>
            <a:off x="661183" y="1072854"/>
            <a:ext cx="3547011" cy="2621436"/>
          </a:xfrm>
          <a:prstGeom prst="roundRect">
            <a:avLst>
              <a:gd name="adj" fmla="val 504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2047C20-FCBA-7738-ED8F-008148CD8C08}"/>
              </a:ext>
            </a:extLst>
          </p:cNvPr>
          <p:cNvSpPr/>
          <p:nvPr userDrawn="1"/>
        </p:nvSpPr>
        <p:spPr>
          <a:xfrm>
            <a:off x="661183" y="3777802"/>
            <a:ext cx="3547011" cy="2621436"/>
          </a:xfrm>
          <a:prstGeom prst="roundRect">
            <a:avLst>
              <a:gd name="adj" fmla="val 5711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E472F49-6D10-B499-1CAC-FA6F1B09C1D2}"/>
              </a:ext>
            </a:extLst>
          </p:cNvPr>
          <p:cNvSpPr/>
          <p:nvPr userDrawn="1"/>
        </p:nvSpPr>
        <p:spPr>
          <a:xfrm>
            <a:off x="4296118" y="1072854"/>
            <a:ext cx="7599875" cy="5326384"/>
          </a:xfrm>
          <a:prstGeom prst="roundRect">
            <a:avLst>
              <a:gd name="adj" fmla="val 2501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E7AF22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E7AF22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150" y="1277960"/>
            <a:ext cx="3178628" cy="1120457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5" name="Текст 18">
            <a:extLst>
              <a:ext uri="{FF2B5EF4-FFF2-40B4-BE49-F238E27FC236}">
                <a16:creationId xmlns:a16="http://schemas.microsoft.com/office/drawing/2014/main" id="{9F53D664-B7F9-63AE-AB35-CC28D1E580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150" y="3968063"/>
            <a:ext cx="3178628" cy="1120457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pic>
        <p:nvPicPr>
          <p:cNvPr id="6" name="Рисунок 5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02E9180C-1EC5-6EB5-9AA4-EBCCBF1AAB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9213" y="6243916"/>
            <a:ext cx="994643" cy="39211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Шрифт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D665A93-C779-80BE-E5DC-E7C8577203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4693" y="5594233"/>
            <a:ext cx="558873" cy="2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39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_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1978DF-019A-9E7C-A190-AD15F0D01946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rgbClr val="B422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DD061B07-8D3B-F8C7-D71D-7F8887BC9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3B20B634-7F50-1E10-07FE-03D9D382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5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42263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7A3B49E-0DDE-3205-DBF4-D8E47B9C56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7" y="6314711"/>
            <a:ext cx="654715" cy="25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883B9-16C3-D073-B855-F87FD29D5401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chemeClr val="bg1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chemeClr val="bg1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1EB7D17-3D3C-B359-AD46-6B3A6AFF3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654" y="1089205"/>
            <a:ext cx="10515600" cy="390080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24139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_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960086-B412-B413-30EC-E39E61DEF653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rgbClr val="2E7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DA26579-21EC-7DCF-3CB6-BAAB93BEFF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A80B363-E28D-ADC6-BAAC-F66E1773E6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7" y="6314711"/>
            <a:ext cx="654715" cy="25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C2F76-B270-8993-5914-C9770699D1CD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chemeClr val="bg1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chemeClr val="bg1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24E3E3-F9CE-46B6-5D01-8D6EA736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5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2E72B9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18A9425-A6AA-2E34-11D5-1CD220EC77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653" y="1089205"/>
            <a:ext cx="10515600" cy="4223024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00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4465F-8185-B0A2-F783-D5D8BCC59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365B7-D2BF-E15E-4B18-EB5D4623E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26820-5102-3EDF-B35D-4D66E2ED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BA30A-3BE7-4D84-958F-E8D51C3EB41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5AF5A2-8C7B-4DB9-7FE9-DEF38CE2D5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72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8B00E7-1D48-F062-3DBC-9C9FE35A38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6687" y="236268"/>
            <a:ext cx="989475" cy="388201"/>
          </a:xfrm>
          <a:prstGeom prst="rect">
            <a:avLst/>
          </a:prstGeom>
        </p:spPr>
      </p:pic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2ABDC1C2-0284-FD52-ECE7-991E5856996E}"/>
              </a:ext>
            </a:extLst>
          </p:cNvPr>
          <p:cNvCxnSpPr>
            <a:cxnSpLocks/>
          </p:cNvCxnSpPr>
          <p:nvPr userDrawn="1"/>
        </p:nvCxnSpPr>
        <p:spPr>
          <a:xfrm>
            <a:off x="6818811" y="-78377"/>
            <a:ext cx="5373189" cy="441524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D9BBE3-6D74-C63B-237B-9F574572D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762" y="201432"/>
            <a:ext cx="984706" cy="3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62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_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1978DF-019A-9E7C-A190-AD15F0D01946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rgbClr val="13A7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DD061B07-8D3B-F8C7-D71D-7F8887BC9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3B20B634-7F50-1E10-07FE-03D9D382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5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3A79D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7A3B49E-0DDE-3205-DBF4-D8E47B9C56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7" y="6314711"/>
            <a:ext cx="654715" cy="25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883B9-16C3-D073-B855-F87FD29D5401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chemeClr val="bg1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chemeClr val="bg1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1EB7D17-3D3C-B359-AD46-6B3A6AFF3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654" y="1089205"/>
            <a:ext cx="10515600" cy="390080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33554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_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86603B-2429-E3E8-FB6A-11F6C500B549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rgbClr val="E7A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10ADFE6-3AE0-4FAD-7EDC-4B79D4721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6263614D-896B-9E62-6C4A-E085D81234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7" y="6314711"/>
            <a:ext cx="654715" cy="25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C7AF4-693B-2B58-0C04-767ECE48D181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chemeClr val="bg1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chemeClr val="bg1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14EE86-F160-E8F9-E8E2-C25598F5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6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E7AF22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76BFEA7-D08B-09BC-D2A9-6B57DB9C3E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638" y="1089205"/>
            <a:ext cx="10515600" cy="356117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54870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рамкой_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1978DF-019A-9E7C-A190-AD15F0D01946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rgbClr val="B422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DD061B07-8D3B-F8C7-D71D-7F8887BC9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3B20B634-7F50-1E10-07FE-03D9D382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5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42263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6CACB2E-1701-E3E0-5E4C-3E2360DF502A}"/>
              </a:ext>
            </a:extLst>
          </p:cNvPr>
          <p:cNvSpPr/>
          <p:nvPr userDrawn="1"/>
        </p:nvSpPr>
        <p:spPr>
          <a:xfrm>
            <a:off x="655653" y="950976"/>
            <a:ext cx="11265408" cy="5678424"/>
          </a:xfrm>
          <a:prstGeom prst="roundRect">
            <a:avLst>
              <a:gd name="adj" fmla="val 3140"/>
            </a:avLst>
          </a:prstGeom>
          <a:solidFill>
            <a:schemeClr val="bg1"/>
          </a:solidFill>
          <a:ln w="19050"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7A3B49E-0DDE-3205-DBF4-D8E47B9C56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7" y="6314711"/>
            <a:ext cx="654715" cy="25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883B9-16C3-D073-B855-F87FD29D5401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chemeClr val="bg1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chemeClr val="bg1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1EB7D17-3D3C-B359-AD46-6B3A6AFF3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526" y="1194448"/>
            <a:ext cx="10230727" cy="379556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2150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 рамкой_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FF41B49-CE86-D1E3-F051-83EF4660EC9D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rgbClr val="2E72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DD061B07-8D3B-F8C7-D71D-7F8887BC9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3B20B634-7F50-1E10-07FE-03D9D382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5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2E72B9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6CACB2E-1701-E3E0-5E4C-3E2360DF502A}"/>
              </a:ext>
            </a:extLst>
          </p:cNvPr>
          <p:cNvSpPr/>
          <p:nvPr userDrawn="1"/>
        </p:nvSpPr>
        <p:spPr>
          <a:xfrm>
            <a:off x="655653" y="950976"/>
            <a:ext cx="11265408" cy="5678424"/>
          </a:xfrm>
          <a:prstGeom prst="roundRect">
            <a:avLst>
              <a:gd name="adj" fmla="val 3140"/>
            </a:avLst>
          </a:prstGeom>
          <a:solidFill>
            <a:schemeClr val="bg1"/>
          </a:solidFill>
          <a:ln w="19050">
            <a:solidFill>
              <a:srgbClr val="2E72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7A3B49E-0DDE-3205-DBF4-D8E47B9C56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7" y="6314711"/>
            <a:ext cx="654715" cy="25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883B9-16C3-D073-B855-F87FD29D5401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chemeClr val="bg1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chemeClr val="bg1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1EB7D17-3D3C-B359-AD46-6B3A6AFF3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526" y="1194448"/>
            <a:ext cx="10230727" cy="379556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29266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 рамкой_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1978DF-019A-9E7C-A190-AD15F0D01946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rgbClr val="13A7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DD061B07-8D3B-F8C7-D71D-7F8887BC9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3B20B634-7F50-1E10-07FE-03D9D382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5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3A79D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6CACB2E-1701-E3E0-5E4C-3E2360DF502A}"/>
              </a:ext>
            </a:extLst>
          </p:cNvPr>
          <p:cNvSpPr/>
          <p:nvPr userDrawn="1"/>
        </p:nvSpPr>
        <p:spPr>
          <a:xfrm>
            <a:off x="655653" y="950976"/>
            <a:ext cx="11265408" cy="5678424"/>
          </a:xfrm>
          <a:prstGeom prst="roundRect">
            <a:avLst>
              <a:gd name="adj" fmla="val 3140"/>
            </a:avLst>
          </a:prstGeom>
          <a:solidFill>
            <a:schemeClr val="bg1"/>
          </a:solidFill>
          <a:ln w="19050">
            <a:solidFill>
              <a:srgbClr val="13A7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7A3B49E-0DDE-3205-DBF4-D8E47B9C56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7" y="6314711"/>
            <a:ext cx="654715" cy="25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883B9-16C3-D073-B855-F87FD29D5401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chemeClr val="bg1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chemeClr val="bg1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1EB7D17-3D3C-B359-AD46-6B3A6AFF3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526" y="1194448"/>
            <a:ext cx="10230727" cy="379556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98588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 рамкой_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FF41B49-CE86-D1E3-F051-83EF4660EC9D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rgbClr val="E7A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DD061B07-8D3B-F8C7-D71D-7F8887BC9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3B20B634-7F50-1E10-07FE-03D9D382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5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E7AF22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6CACB2E-1701-E3E0-5E4C-3E2360DF502A}"/>
              </a:ext>
            </a:extLst>
          </p:cNvPr>
          <p:cNvSpPr/>
          <p:nvPr userDrawn="1"/>
        </p:nvSpPr>
        <p:spPr>
          <a:xfrm>
            <a:off x="655653" y="950976"/>
            <a:ext cx="11265408" cy="5678424"/>
          </a:xfrm>
          <a:prstGeom prst="roundRect">
            <a:avLst>
              <a:gd name="adj" fmla="val 3140"/>
            </a:avLst>
          </a:prstGeom>
          <a:solidFill>
            <a:schemeClr val="bg1"/>
          </a:solidFill>
          <a:ln w="19050">
            <a:solidFill>
              <a:srgbClr val="E7AF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7A3B49E-0DDE-3205-DBF4-D8E47B9C56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7" y="6314711"/>
            <a:ext cx="654715" cy="25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883B9-16C3-D073-B855-F87FD29D5401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chemeClr val="bg1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chemeClr val="bg1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51EB7D17-3D3C-B359-AD46-6B3A6AFF3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0526" y="1194448"/>
            <a:ext cx="10230727" cy="379556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61694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Финальный слайд_Р">
    <p:bg>
      <p:bgPr>
        <a:solidFill>
          <a:srgbClr val="B42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A5FD76C-5FBE-ABC6-70BB-01DF9EB652FD}"/>
              </a:ext>
            </a:extLst>
          </p:cNvPr>
          <p:cNvGrpSpPr/>
          <p:nvPr userDrawn="1"/>
        </p:nvGrpSpPr>
        <p:grpSpPr>
          <a:xfrm>
            <a:off x="4939161" y="6034608"/>
            <a:ext cx="2313677" cy="484827"/>
            <a:chOff x="4679884" y="6069443"/>
            <a:chExt cx="2313677" cy="484827"/>
          </a:xfrm>
        </p:grpSpPr>
        <p:pic>
          <p:nvPicPr>
            <p:cNvPr id="11" name="Рисунок 10" descr="Изображение выглядит как Шрифт, Графика, графический дизайн, логотип&#10;&#10;Автоматически созданное описание">
              <a:extLst>
                <a:ext uri="{FF2B5EF4-FFF2-40B4-BE49-F238E27FC236}">
                  <a16:creationId xmlns:a16="http://schemas.microsoft.com/office/drawing/2014/main" id="{F10ADFE6-3AE0-4FAD-7EDC-4B79D47214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6109900"/>
              <a:ext cx="897561" cy="353846"/>
            </a:xfrm>
            <a:prstGeom prst="rect">
              <a:avLst/>
            </a:prstGeom>
          </p:spPr>
        </p:pic>
        <p:pic>
          <p:nvPicPr>
            <p:cNvPr id="12" name="Рисунок 11" descr="Изображение выглядит как Шрифт, Графика, логотип, символ&#10;&#10;Автоматически созданное описание">
              <a:extLst>
                <a:ext uri="{FF2B5EF4-FFF2-40B4-BE49-F238E27FC236}">
                  <a16:creationId xmlns:a16="http://schemas.microsoft.com/office/drawing/2014/main" id="{6263614D-896B-9E62-6C4A-E085D8123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84" y="6069443"/>
              <a:ext cx="1235215" cy="484827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14EE86-F160-E8F9-E8E2-C25598F58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782" y="2080861"/>
            <a:ext cx="8784436" cy="1864122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68190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ьный слайд_С">
    <p:bg>
      <p:bgPr>
        <a:solidFill>
          <a:srgbClr val="2E72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A5FD76C-5FBE-ABC6-70BB-01DF9EB652FD}"/>
              </a:ext>
            </a:extLst>
          </p:cNvPr>
          <p:cNvGrpSpPr/>
          <p:nvPr userDrawn="1"/>
        </p:nvGrpSpPr>
        <p:grpSpPr>
          <a:xfrm>
            <a:off x="4939161" y="6034608"/>
            <a:ext cx="2313677" cy="484827"/>
            <a:chOff x="4679884" y="6069443"/>
            <a:chExt cx="2313677" cy="484827"/>
          </a:xfrm>
        </p:grpSpPr>
        <p:pic>
          <p:nvPicPr>
            <p:cNvPr id="11" name="Рисунок 10" descr="Изображение выглядит как Шрифт, Графика, графический дизайн, логотип&#10;&#10;Автоматически созданное описание">
              <a:extLst>
                <a:ext uri="{FF2B5EF4-FFF2-40B4-BE49-F238E27FC236}">
                  <a16:creationId xmlns:a16="http://schemas.microsoft.com/office/drawing/2014/main" id="{F10ADFE6-3AE0-4FAD-7EDC-4B79D47214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6109900"/>
              <a:ext cx="897561" cy="353846"/>
            </a:xfrm>
            <a:prstGeom prst="rect">
              <a:avLst/>
            </a:prstGeom>
          </p:spPr>
        </p:pic>
        <p:pic>
          <p:nvPicPr>
            <p:cNvPr id="12" name="Рисунок 11" descr="Изображение выглядит как Шрифт, Графика, логотип, символ&#10;&#10;Автоматически созданное описание">
              <a:extLst>
                <a:ext uri="{FF2B5EF4-FFF2-40B4-BE49-F238E27FC236}">
                  <a16:creationId xmlns:a16="http://schemas.microsoft.com/office/drawing/2014/main" id="{6263614D-896B-9E62-6C4A-E085D8123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84" y="6069443"/>
              <a:ext cx="1235215" cy="484827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14EE86-F160-E8F9-E8E2-C25598F58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782" y="2080861"/>
            <a:ext cx="8784436" cy="1864122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37935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Финальный слайд_Б">
    <p:bg>
      <p:bgPr>
        <a:solidFill>
          <a:srgbClr val="13A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A5FD76C-5FBE-ABC6-70BB-01DF9EB652FD}"/>
              </a:ext>
            </a:extLst>
          </p:cNvPr>
          <p:cNvGrpSpPr/>
          <p:nvPr userDrawn="1"/>
        </p:nvGrpSpPr>
        <p:grpSpPr>
          <a:xfrm>
            <a:off x="4939161" y="6034608"/>
            <a:ext cx="2313677" cy="484827"/>
            <a:chOff x="4679884" y="6069443"/>
            <a:chExt cx="2313677" cy="484827"/>
          </a:xfrm>
        </p:grpSpPr>
        <p:pic>
          <p:nvPicPr>
            <p:cNvPr id="11" name="Рисунок 10" descr="Изображение выглядит как Шрифт, Графика, графический дизайн, логотип&#10;&#10;Автоматически созданное описание">
              <a:extLst>
                <a:ext uri="{FF2B5EF4-FFF2-40B4-BE49-F238E27FC236}">
                  <a16:creationId xmlns:a16="http://schemas.microsoft.com/office/drawing/2014/main" id="{F10ADFE6-3AE0-4FAD-7EDC-4B79D47214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6109900"/>
              <a:ext cx="897561" cy="353846"/>
            </a:xfrm>
            <a:prstGeom prst="rect">
              <a:avLst/>
            </a:prstGeom>
          </p:spPr>
        </p:pic>
        <p:pic>
          <p:nvPicPr>
            <p:cNvPr id="12" name="Рисунок 11" descr="Изображение выглядит как Шрифт, Графика, логотип, символ&#10;&#10;Автоматически созданное описание">
              <a:extLst>
                <a:ext uri="{FF2B5EF4-FFF2-40B4-BE49-F238E27FC236}">
                  <a16:creationId xmlns:a16="http://schemas.microsoft.com/office/drawing/2014/main" id="{6263614D-896B-9E62-6C4A-E085D8123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84" y="6069443"/>
              <a:ext cx="1235215" cy="484827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14EE86-F160-E8F9-E8E2-C25598F58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782" y="2080861"/>
            <a:ext cx="8784436" cy="1864122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24967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_Ж">
    <p:bg>
      <p:bgPr>
        <a:solidFill>
          <a:srgbClr val="E7A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A5FD76C-5FBE-ABC6-70BB-01DF9EB652FD}"/>
              </a:ext>
            </a:extLst>
          </p:cNvPr>
          <p:cNvGrpSpPr/>
          <p:nvPr userDrawn="1"/>
        </p:nvGrpSpPr>
        <p:grpSpPr>
          <a:xfrm>
            <a:off x="4939161" y="6034608"/>
            <a:ext cx="2313677" cy="484827"/>
            <a:chOff x="4679884" y="6069443"/>
            <a:chExt cx="2313677" cy="484827"/>
          </a:xfrm>
        </p:grpSpPr>
        <p:pic>
          <p:nvPicPr>
            <p:cNvPr id="11" name="Рисунок 10" descr="Изображение выглядит как Шрифт, Графика, графический дизайн, логотип&#10;&#10;Автоматически созданное описание">
              <a:extLst>
                <a:ext uri="{FF2B5EF4-FFF2-40B4-BE49-F238E27FC236}">
                  <a16:creationId xmlns:a16="http://schemas.microsoft.com/office/drawing/2014/main" id="{F10ADFE6-3AE0-4FAD-7EDC-4B79D47214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6109900"/>
              <a:ext cx="897561" cy="353846"/>
            </a:xfrm>
            <a:prstGeom prst="rect">
              <a:avLst/>
            </a:prstGeom>
          </p:spPr>
        </p:pic>
        <p:pic>
          <p:nvPicPr>
            <p:cNvPr id="12" name="Рисунок 11" descr="Изображение выглядит как Шрифт, Графика, логотип, символ&#10;&#10;Автоматически созданное описание">
              <a:extLst>
                <a:ext uri="{FF2B5EF4-FFF2-40B4-BE49-F238E27FC236}">
                  <a16:creationId xmlns:a16="http://schemas.microsoft.com/office/drawing/2014/main" id="{6263614D-896B-9E62-6C4A-E085D8123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84" y="6069443"/>
              <a:ext cx="1235215" cy="484827"/>
            </a:xfrm>
            <a:prstGeom prst="rect">
              <a:avLst/>
            </a:prstGeom>
          </p:spPr>
        </p:pic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114EE86-F160-E8F9-E8E2-C25598F58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782" y="2080861"/>
            <a:ext cx="8784436" cy="1864122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3843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4465F-8185-B0A2-F783-D5D8BCC59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365B7-D2BF-E15E-4B18-EB5D4623E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26820-5102-3EDF-B35D-4D66E2ED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BA30A-3BE7-4D84-958F-E8D51C3EB41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5AF5A2-8C7B-4DB9-7FE9-DEF38CE2D5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A7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8B00E7-1D48-F062-3DBC-9C9FE35A38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6687" y="236268"/>
            <a:ext cx="989475" cy="388201"/>
          </a:xfrm>
          <a:prstGeom prst="rect">
            <a:avLst/>
          </a:prstGeom>
        </p:spPr>
      </p:pic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2ABDC1C2-0284-FD52-ECE7-991E5856996E}"/>
              </a:ext>
            </a:extLst>
          </p:cNvPr>
          <p:cNvCxnSpPr>
            <a:cxnSpLocks/>
          </p:cNvCxnSpPr>
          <p:nvPr userDrawn="1"/>
        </p:nvCxnSpPr>
        <p:spPr>
          <a:xfrm>
            <a:off x="6818811" y="-78377"/>
            <a:ext cx="5373189" cy="441524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D9BBE3-6D74-C63B-237B-9F574572D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762" y="201432"/>
            <a:ext cx="984706" cy="3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5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02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4465F-8185-B0A2-F783-D5D8BCC59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365B7-D2BF-E15E-4B18-EB5D4623E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26820-5102-3EDF-B35D-4D66E2ED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BA30A-3BE7-4D84-958F-E8D51C3EB41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5AF5A2-8C7B-4DB9-7FE9-DEF38CE2D5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AF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8B00E7-1D48-F062-3DBC-9C9FE35A38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6687" y="236268"/>
            <a:ext cx="989475" cy="388201"/>
          </a:xfrm>
          <a:prstGeom prst="rect">
            <a:avLst/>
          </a:prstGeom>
        </p:spPr>
      </p:pic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2ABDC1C2-0284-FD52-ECE7-991E5856996E}"/>
              </a:ext>
            </a:extLst>
          </p:cNvPr>
          <p:cNvCxnSpPr>
            <a:cxnSpLocks/>
          </p:cNvCxnSpPr>
          <p:nvPr userDrawn="1"/>
        </p:nvCxnSpPr>
        <p:spPr>
          <a:xfrm>
            <a:off x="6818811" y="-78377"/>
            <a:ext cx="5373189" cy="441524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D9BBE3-6D74-C63B-237B-9F574572DD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762" y="201432"/>
            <a:ext cx="984706" cy="3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4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2ABDC1C2-0284-FD52-ECE7-991E5856996E}"/>
              </a:ext>
            </a:extLst>
          </p:cNvPr>
          <p:cNvCxnSpPr>
            <a:cxnSpLocks/>
          </p:cNvCxnSpPr>
          <p:nvPr userDrawn="1"/>
        </p:nvCxnSpPr>
        <p:spPr>
          <a:xfrm>
            <a:off x="6818811" y="-78377"/>
            <a:ext cx="5373189" cy="4415246"/>
          </a:xfrm>
          <a:prstGeom prst="curvedConnector3">
            <a:avLst>
              <a:gd name="adj1" fmla="val 50000"/>
            </a:avLst>
          </a:prstGeom>
          <a:ln w="12700">
            <a:solidFill>
              <a:srgbClr val="B422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Изображение выглядит как Графика, Шриф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68365EB-F9A8-77A3-D2AA-281012C9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87" y="197572"/>
            <a:ext cx="1197756" cy="470123"/>
          </a:xfrm>
          <a:prstGeom prst="rect">
            <a:avLst/>
          </a:prstGeom>
        </p:spPr>
      </p:pic>
      <p:pic>
        <p:nvPicPr>
          <p:cNvPr id="5" name="Рисунок 4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737F7F6F-1699-EF54-4C1D-14628278FA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101" y="143070"/>
            <a:ext cx="1284720" cy="5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21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зовый">
    <p:bg>
      <p:bgPr>
        <a:solidFill>
          <a:srgbClr val="B42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Шриф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19C0EFF-E029-B138-0950-7FCE5DFECD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3928" y="6314708"/>
            <a:ext cx="654721" cy="25698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FAC2D42-A05D-F943-BA28-F910DA9099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6946" y="5564611"/>
            <a:ext cx="807463" cy="316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B42263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B42263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655" y="1089206"/>
            <a:ext cx="10515599" cy="4092394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5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">
    <p:bg>
      <p:bgPr>
        <a:solidFill>
          <a:srgbClr val="2E72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2E72B9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2E72B9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655" y="1089206"/>
            <a:ext cx="10515599" cy="4092394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pic>
        <p:nvPicPr>
          <p:cNvPr id="4" name="Рисунок 3" descr="Изображение выглядит как Графика, Шрифт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EBE12007-0B02-6A24-8573-2514605BF2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21452" y="6241437"/>
            <a:ext cx="1023570" cy="403523"/>
          </a:xfrm>
          <a:prstGeom prst="rect">
            <a:avLst/>
          </a:prstGeom>
        </p:spPr>
      </p:pic>
      <p:pic>
        <p:nvPicPr>
          <p:cNvPr id="5" name="Рисунок 4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5623E627-BF8E-2C02-6DA8-B6D9E42CD8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5588" y="5595778"/>
            <a:ext cx="558874" cy="2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9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рюзовый">
    <p:bg>
      <p:bgPr>
        <a:solidFill>
          <a:srgbClr val="13A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13A79D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13A79D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655" y="1089206"/>
            <a:ext cx="10515599" cy="4092394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Шрифт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F130834-DAD7-DC6F-9C9A-4F873B6B4F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6114" y="6241436"/>
            <a:ext cx="1023573" cy="403524"/>
          </a:xfrm>
          <a:prstGeom prst="rect">
            <a:avLst/>
          </a:prstGeom>
        </p:spPr>
      </p:pic>
      <p:pic>
        <p:nvPicPr>
          <p:cNvPr id="3" name="Рисунок 2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F2FE146-9F94-7EF6-2EAC-5346857F06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2078" y="5595777"/>
            <a:ext cx="558878" cy="2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Желтый">
    <p:bg>
      <p:bgPr>
        <a:solidFill>
          <a:srgbClr val="E7A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5FFEF4-D085-D25F-C0A3-4221229E42AB}"/>
              </a:ext>
            </a:extLst>
          </p:cNvPr>
          <p:cNvSpPr/>
          <p:nvPr userDrawn="1"/>
        </p:nvSpPr>
        <p:spPr>
          <a:xfrm>
            <a:off x="0" y="0"/>
            <a:ext cx="3868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22F0DE0-DE51-39CB-EB4F-BE10C0308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3936" y="5602941"/>
            <a:ext cx="558873" cy="220325"/>
          </a:xfrm>
          <a:prstGeom prst="rect">
            <a:avLst/>
          </a:prstGeom>
        </p:spPr>
      </p:pic>
      <p:pic>
        <p:nvPicPr>
          <p:cNvPr id="3" name="Рисунок 2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EB4507B7-BC93-1258-157A-834CDB76A5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9213" y="6243916"/>
            <a:ext cx="994643" cy="392119"/>
          </a:xfrm>
          <a:prstGeom prst="rect">
            <a:avLst/>
          </a:prstGeom>
        </p:spPr>
      </p:pic>
      <p:pic>
        <p:nvPicPr>
          <p:cNvPr id="5" name="Рисунок 4" descr="Изображение выглядит как Шрифт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EE0E292-E9DC-5460-AE05-83861579F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4693" y="5594233"/>
            <a:ext cx="558873" cy="2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86822C-8D4C-1944-022F-0C7604ABBFC5}"/>
              </a:ext>
            </a:extLst>
          </p:cNvPr>
          <p:cNvSpPr txBox="1"/>
          <p:nvPr userDrawn="1"/>
        </p:nvSpPr>
        <p:spPr>
          <a:xfrm>
            <a:off x="-167975" y="35187"/>
            <a:ext cx="71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58D62BD-5049-4626-8695-08062709C3B3}" type="slidenum">
              <a:rPr lang="ru-RU" sz="1200" smtClean="0">
                <a:solidFill>
                  <a:srgbClr val="E7AF22"/>
                </a:solidFill>
                <a:latin typeface="ALS Gorizont Bold Expanded" panose="00000805000000000000" pitchFamily="50" charset="0"/>
              </a:rPr>
              <a:pPr algn="ctr"/>
              <a:t>‹#›</a:t>
            </a:fld>
            <a:endParaRPr lang="ru-RU" sz="1500" dirty="0">
              <a:solidFill>
                <a:srgbClr val="E7AF22"/>
              </a:solidFill>
              <a:latin typeface="ALS Gorizont Bold Expanded" panose="00000805000000000000" pitchFamily="50" charset="0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371D35ED-DE7E-DACF-081F-E92FC0DC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5" y="-131114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LS Gorizont Bold Expanded" panose="00000805000000000000" pitchFamily="5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3538744-A3B4-F693-6B27-43C9DFA07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655" y="1089206"/>
            <a:ext cx="10515599" cy="4092394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Montserrat" panose="00000500000000000000" pitchFamily="2" charset="-5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3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09673-EEAC-B7AD-E891-1E0511E6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3CB1E1-8639-4901-BAA3-BA7E0D467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E08B73-E824-325A-A50F-E196E27AD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645E93-582C-1509-D52B-2DD3ED7DD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C4A38D-E8E6-A4AD-500D-0DC0845C4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BA30A-3BE7-4D84-958F-E8D51C3EB4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49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62" r:id="rId4"/>
    <p:sldLayoutId id="2147483683" r:id="rId5"/>
    <p:sldLayoutId id="2147483650" r:id="rId6"/>
    <p:sldLayoutId id="2147483671" r:id="rId7"/>
    <p:sldLayoutId id="2147483670" r:id="rId8"/>
    <p:sldLayoutId id="2147483680" r:id="rId9"/>
    <p:sldLayoutId id="2147483667" r:id="rId10"/>
    <p:sldLayoutId id="2147483669" r:id="rId11"/>
    <p:sldLayoutId id="2147483668" r:id="rId12"/>
    <p:sldLayoutId id="2147483681" r:id="rId13"/>
    <p:sldLayoutId id="2147483664" r:id="rId14"/>
    <p:sldLayoutId id="2147483665" r:id="rId15"/>
    <p:sldLayoutId id="2147483666" r:id="rId16"/>
    <p:sldLayoutId id="2147483682" r:id="rId17"/>
    <p:sldLayoutId id="2147483651" r:id="rId18"/>
    <p:sldLayoutId id="2147483652" r:id="rId19"/>
    <p:sldLayoutId id="2147483677" r:id="rId20"/>
    <p:sldLayoutId id="2147483653" r:id="rId21"/>
    <p:sldLayoutId id="2147483663" r:id="rId22"/>
    <p:sldLayoutId id="2147483676" r:id="rId23"/>
    <p:sldLayoutId id="2147483678" r:id="rId24"/>
    <p:sldLayoutId id="2147483679" r:id="rId25"/>
    <p:sldLayoutId id="2147483675" r:id="rId26"/>
    <p:sldLayoutId id="2147483673" r:id="rId27"/>
    <p:sldLayoutId id="2147483674" r:id="rId28"/>
    <p:sldLayoutId id="2147483672" r:id="rId29"/>
    <p:sldLayoutId id="2147483684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04CFE8C-1327-F307-E9C2-5BBAD2121667}"/>
              </a:ext>
            </a:extLst>
          </p:cNvPr>
          <p:cNvSpPr/>
          <p:nvPr/>
        </p:nvSpPr>
        <p:spPr>
          <a:xfrm>
            <a:off x="394615" y="6071418"/>
            <a:ext cx="3619359" cy="470058"/>
          </a:xfrm>
          <a:prstGeom prst="roundRect">
            <a:avLst/>
          </a:prstGeom>
          <a:solidFill>
            <a:srgbClr val="B422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138F38D-A858-E0C8-7CDC-6B639BD1991F}"/>
              </a:ext>
            </a:extLst>
          </p:cNvPr>
          <p:cNvSpPr txBox="1">
            <a:spLocks/>
          </p:cNvSpPr>
          <p:nvPr/>
        </p:nvSpPr>
        <p:spPr>
          <a:xfrm>
            <a:off x="754696" y="6166832"/>
            <a:ext cx="3382108" cy="56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</a:rPr>
              <a:t>Misha + Alina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1AE8ED3-00D7-F175-7153-346D10910075}"/>
              </a:ext>
            </a:extLst>
          </p:cNvPr>
          <p:cNvSpPr/>
          <p:nvPr/>
        </p:nvSpPr>
        <p:spPr>
          <a:xfrm>
            <a:off x="394614" y="3588629"/>
            <a:ext cx="8457838" cy="1818258"/>
          </a:xfrm>
          <a:prstGeom prst="roundRect">
            <a:avLst/>
          </a:prstGeom>
          <a:solidFill>
            <a:srgbClr val="B422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BB3F9A0-104E-71A3-5E52-99B17F7564F4}"/>
              </a:ext>
            </a:extLst>
          </p:cNvPr>
          <p:cNvSpPr txBox="1">
            <a:spLocks/>
          </p:cNvSpPr>
          <p:nvPr/>
        </p:nvSpPr>
        <p:spPr>
          <a:xfrm>
            <a:off x="600137" y="3920241"/>
            <a:ext cx="8046791" cy="115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Montserrat" pitchFamily="2" charset="77"/>
              </a:rPr>
              <a:t>ИИ-генерация специфичных клеточно-проникающих пептидов</a:t>
            </a:r>
          </a:p>
        </p:txBody>
      </p:sp>
    </p:spTree>
    <p:extLst>
      <p:ext uri="{BB962C8B-B14F-4D97-AF65-F5344CB8AC3E}">
        <p14:creationId xmlns:p14="http://schemas.microsoft.com/office/powerpoint/2010/main" val="267043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3DB61-A342-0A87-42AB-BE42BA90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8E22E-BC07-142B-2DEA-490E5156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ontserrat" pitchFamily="2" charset="77"/>
              </a:rPr>
              <a:t>ИИ-модель: нужность</a:t>
            </a:r>
            <a:endParaRPr lang="ru-RU" dirty="0">
              <a:solidFill>
                <a:srgbClr val="B42263"/>
              </a:solidFill>
              <a:latin typeface="Montserrat" pitchFamily="2" charset="77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DAC650-ED5F-24DA-BE80-DA8D5C83D9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654" y="1089205"/>
            <a:ext cx="8058578" cy="390080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E0E0E"/>
                </a:solidFill>
                <a:latin typeface="Montserrat" pitchFamily="2" charset="77"/>
              </a:rPr>
              <a:t>Имея данные, эффективнее их использовать</a:t>
            </a:r>
            <a:endParaRPr lang="en-GB" dirty="0">
              <a:solidFill>
                <a:srgbClr val="0E0E0E"/>
              </a:solidFill>
              <a:effectLst/>
              <a:latin typeface="Montserrat" pitchFamily="2" charset="77"/>
            </a:endParaRPr>
          </a:p>
          <a:p>
            <a:pPr marL="0" indent="0">
              <a:lnSpc>
                <a:spcPct val="110000"/>
              </a:lnSpc>
              <a:buNone/>
            </a:pPr>
            <a:endParaRPr lang="ru-RU" sz="2000" dirty="0">
              <a:latin typeface="Montserrat" panose="00000500000000000000" pitchFamily="2" charset="-52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5C375-7F91-F44A-438D-ADA4F4BC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71"/>
          <a:stretch/>
        </p:blipFill>
        <p:spPr>
          <a:xfrm>
            <a:off x="9135292" y="0"/>
            <a:ext cx="3056708" cy="6858000"/>
          </a:xfrm>
          <a:prstGeom prst="rect">
            <a:avLst/>
          </a:prstGeom>
        </p:spPr>
      </p:pic>
      <p:pic>
        <p:nvPicPr>
          <p:cNvPr id="17412" name="Picture 4" descr="Boring Dollar Sign – Boring Ball Markers">
            <a:extLst>
              <a:ext uri="{FF2B5EF4-FFF2-40B4-BE49-F238E27FC236}">
                <a16:creationId xmlns:a16="http://schemas.microsoft.com/office/drawing/2014/main" id="{6B12EF7C-E8A6-2913-B882-CBD3F3FE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4" y="1975538"/>
            <a:ext cx="3221736" cy="322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Infinity Instruments Green Metro Wall Clock 14220GR-3364 - The Home Depot">
            <a:extLst>
              <a:ext uri="{FF2B5EF4-FFF2-40B4-BE49-F238E27FC236}">
                <a16:creationId xmlns:a16="http://schemas.microsoft.com/office/drawing/2014/main" id="{1171077F-1B37-895A-4C4E-4A918DEE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52" y="2182802"/>
            <a:ext cx="2807208" cy="280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04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B2F8-1303-6FAA-8C82-9BB93193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00" y="0"/>
            <a:ext cx="10515600" cy="1325563"/>
          </a:xfrm>
        </p:spPr>
        <p:txBody>
          <a:bodyPr/>
          <a:lstStyle/>
          <a:p>
            <a:r>
              <a:rPr lang="ru-RU" dirty="0">
                <a:latin typeface="Montserrat" pitchFamily="2" charset="77"/>
              </a:rPr>
              <a:t>ИИ-модель: данные</a:t>
            </a:r>
            <a:endParaRPr lang="en-RU" dirty="0"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F0B26-0881-3327-5C6D-135721D0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9" t="12290" r="38939" b="47051"/>
          <a:stretch/>
        </p:blipFill>
        <p:spPr>
          <a:xfrm>
            <a:off x="408580" y="2101279"/>
            <a:ext cx="6275759" cy="265785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3B8E26F-C37D-AE4C-30B3-B5EF8A8E7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192" y="1281525"/>
            <a:ext cx="5249382" cy="42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0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316E5016-2C43-2813-6055-55EE5B28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047" y="2357044"/>
            <a:ext cx="8974500" cy="186412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Montserrat" pitchFamily="2" charset="77"/>
              </a:rPr>
              <a:t>Спасибо за внимание!</a:t>
            </a:r>
            <a:br>
              <a:rPr lang="ru-RU" dirty="0">
                <a:latin typeface="Montserrat" pitchFamily="2" charset="77"/>
              </a:rPr>
            </a:br>
            <a:r>
              <a:rPr lang="ru-RU" dirty="0">
                <a:latin typeface="Montserrat" pitchFamily="2" charset="77"/>
              </a:rPr>
              <a:t>Берегите себя и свои данные</a:t>
            </a:r>
          </a:p>
        </p:txBody>
      </p:sp>
    </p:spTree>
    <p:extLst>
      <p:ext uri="{BB962C8B-B14F-4D97-AF65-F5344CB8AC3E}">
        <p14:creationId xmlns:p14="http://schemas.microsoft.com/office/powerpoint/2010/main" val="850523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EE43F-938B-592F-D905-A5EB6777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B42263"/>
                </a:solidFill>
                <a:latin typeface="Montserrat" pitchFamily="2" charset="77"/>
              </a:rPr>
              <a:t>Актуальность</a:t>
            </a:r>
          </a:p>
        </p:txBody>
      </p:sp>
      <p:pic>
        <p:nvPicPr>
          <p:cNvPr id="2056" name="Picture 8" descr="Virus - Wikipedia">
            <a:extLst>
              <a:ext uri="{FF2B5EF4-FFF2-40B4-BE49-F238E27FC236}">
                <a16:creationId xmlns:a16="http://schemas.microsoft.com/office/drawing/2014/main" id="{4A9339F6-AF71-D9F1-6F21-73FC0088F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578" y="559919"/>
            <a:ext cx="2043934" cy="20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ancer Cell PNG Images &amp; PSDs for Download | PixelSquid - S12101443F">
            <a:extLst>
              <a:ext uri="{FF2B5EF4-FFF2-40B4-BE49-F238E27FC236}">
                <a16:creationId xmlns:a16="http://schemas.microsoft.com/office/drawing/2014/main" id="{C46008D6-EA6F-C35C-516B-6B13C0F0C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t="28506" r="12031" b="15746"/>
          <a:stretch/>
        </p:blipFill>
        <p:spPr bwMode="auto">
          <a:xfrm>
            <a:off x="8797512" y="428551"/>
            <a:ext cx="2849217" cy="230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ementia Archive - EUROIMMUNBlog">
            <a:extLst>
              <a:ext uri="{FF2B5EF4-FFF2-40B4-BE49-F238E27FC236}">
                <a16:creationId xmlns:a16="http://schemas.microsoft.com/office/drawing/2014/main" id="{2DD0D4D3-122B-BD44-ADB4-959B63232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2" t="10062" r="22291" b="24092"/>
          <a:stretch/>
        </p:blipFill>
        <p:spPr bwMode="auto">
          <a:xfrm>
            <a:off x="3077188" y="3754193"/>
            <a:ext cx="2379390" cy="175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Анализ на витамины группы В - Бізнес новини Вінниці">
            <a:extLst>
              <a:ext uri="{FF2B5EF4-FFF2-40B4-BE49-F238E27FC236}">
                <a16:creationId xmlns:a16="http://schemas.microsoft.com/office/drawing/2014/main" id="{8EFF1C2F-0DB9-7F18-C3C1-E1EA390A7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t="6043" r="7955" b="13438"/>
          <a:stretch/>
        </p:blipFill>
        <p:spPr bwMode="auto">
          <a:xfrm>
            <a:off x="6710001" y="3643214"/>
            <a:ext cx="2886849" cy="187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BB21A2-6E4D-5D98-8573-78D54D5EE105}"/>
              </a:ext>
            </a:extLst>
          </p:cNvPr>
          <p:cNvSpPr txBox="1"/>
          <p:nvPr/>
        </p:nvSpPr>
        <p:spPr>
          <a:xfrm>
            <a:off x="895192" y="2603853"/>
            <a:ext cx="394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itchFamily="2" charset="77"/>
              </a:rPr>
              <a:t>Бактерии:</a:t>
            </a:r>
          </a:p>
          <a:p>
            <a:pPr algn="ctr"/>
            <a:r>
              <a:rPr lang="ru-RU" sz="1600" dirty="0">
                <a:latin typeface="Montserrat" pitchFamily="2" charset="77"/>
              </a:rPr>
              <a:t>Плохая </a:t>
            </a:r>
            <a:r>
              <a:rPr lang="ru-RU" sz="1600" i="1" dirty="0">
                <a:latin typeface="Montserrat" pitchFamily="2" charset="77"/>
              </a:rPr>
              <a:t>проницаемость</a:t>
            </a:r>
            <a:r>
              <a:rPr lang="ru-RU" sz="1600" dirty="0">
                <a:latin typeface="Montserrat" pitchFamily="2" charset="77"/>
              </a:rPr>
              <a:t> антибиотиков, резистентность </a:t>
            </a:r>
            <a:endParaRPr lang="en-RU" sz="1600" dirty="0">
              <a:latin typeface="Montserrat" pitchFamily="2" charset="77"/>
            </a:endParaRPr>
          </a:p>
        </p:txBody>
      </p:sp>
      <p:pic>
        <p:nvPicPr>
          <p:cNvPr id="2080" name="Picture 32" descr="Пробиотические бактерии заселяют опухоль и провоцируют ее уничтожение — PCR  News">
            <a:extLst>
              <a:ext uri="{FF2B5EF4-FFF2-40B4-BE49-F238E27FC236}">
                <a16:creationId xmlns:a16="http://schemas.microsoft.com/office/drawing/2014/main" id="{C8115F63-6D27-F0CA-75F8-D09162ECD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7496" r="5782" b="5646"/>
          <a:stretch/>
        </p:blipFill>
        <p:spPr bwMode="auto">
          <a:xfrm>
            <a:off x="1020745" y="941217"/>
            <a:ext cx="2631264" cy="15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943778-F800-7F93-A1A5-2460EBD2EAC3}"/>
              </a:ext>
            </a:extLst>
          </p:cNvPr>
          <p:cNvSpPr txBox="1"/>
          <p:nvPr/>
        </p:nvSpPr>
        <p:spPr>
          <a:xfrm>
            <a:off x="4505630" y="2604374"/>
            <a:ext cx="394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itchFamily="2" charset="77"/>
              </a:rPr>
              <a:t>Вирусы:</a:t>
            </a:r>
          </a:p>
          <a:p>
            <a:pPr algn="ctr"/>
            <a:r>
              <a:rPr lang="ru-RU" sz="1600" dirty="0">
                <a:latin typeface="Montserrat" pitchFamily="2" charset="77"/>
              </a:rPr>
              <a:t>Ограниченное </a:t>
            </a:r>
            <a:r>
              <a:rPr lang="ru-RU" sz="1600" i="1" dirty="0">
                <a:latin typeface="Montserrat" pitchFamily="2" charset="77"/>
              </a:rPr>
              <a:t>проникновение</a:t>
            </a:r>
            <a:r>
              <a:rPr lang="ru-RU" sz="1600" dirty="0">
                <a:latin typeface="Montserrat" pitchFamily="2" charset="77"/>
              </a:rPr>
              <a:t> противовирусных препаратов </a:t>
            </a:r>
            <a:endParaRPr lang="en-RU" sz="16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EAC8A-F8E7-EA91-C09B-D34283260964}"/>
              </a:ext>
            </a:extLst>
          </p:cNvPr>
          <p:cNvSpPr txBox="1"/>
          <p:nvPr/>
        </p:nvSpPr>
        <p:spPr>
          <a:xfrm>
            <a:off x="8246170" y="2604374"/>
            <a:ext cx="394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itchFamily="2" charset="77"/>
              </a:rPr>
              <a:t>Рак:</a:t>
            </a:r>
          </a:p>
          <a:p>
            <a:pPr algn="ctr"/>
            <a:r>
              <a:rPr lang="ru-RU" sz="1600" dirty="0">
                <a:latin typeface="Montserrat" pitchFamily="2" charset="77"/>
              </a:rPr>
              <a:t>Недостаточная </a:t>
            </a:r>
            <a:r>
              <a:rPr lang="ru-RU" sz="1600" i="1" dirty="0">
                <a:latin typeface="Montserrat" pitchFamily="2" charset="77"/>
              </a:rPr>
              <a:t>проницаемость</a:t>
            </a:r>
            <a:r>
              <a:rPr lang="ru-RU" sz="1600" dirty="0">
                <a:latin typeface="Montserrat" pitchFamily="2" charset="77"/>
              </a:rPr>
              <a:t> в опухолевые клетки </a:t>
            </a:r>
            <a:endParaRPr lang="en-RU" sz="1600" dirty="0"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B2DE8-4F33-4077-487E-C96F268A7F64}"/>
              </a:ext>
            </a:extLst>
          </p:cNvPr>
          <p:cNvSpPr txBox="1"/>
          <p:nvPr/>
        </p:nvSpPr>
        <p:spPr>
          <a:xfrm>
            <a:off x="2044152" y="5586096"/>
            <a:ext cx="419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itchFamily="2" charset="77"/>
              </a:rPr>
              <a:t>Нейродегенеративные заболевания:</a:t>
            </a:r>
          </a:p>
          <a:p>
            <a:pPr algn="ctr"/>
            <a:r>
              <a:rPr lang="ru-RU" sz="1600" dirty="0">
                <a:latin typeface="Montserrat" pitchFamily="2" charset="77"/>
              </a:rPr>
              <a:t>Проблемы с </a:t>
            </a:r>
            <a:r>
              <a:rPr lang="ru-RU" sz="1600" i="1" dirty="0">
                <a:latin typeface="Montserrat" pitchFamily="2" charset="77"/>
              </a:rPr>
              <a:t>доставлением</a:t>
            </a:r>
            <a:r>
              <a:rPr lang="ru-RU" sz="1600" dirty="0">
                <a:latin typeface="Montserrat" pitchFamily="2" charset="77"/>
              </a:rPr>
              <a:t> в клетки мозга и через ГЭБ </a:t>
            </a:r>
            <a:endParaRPr lang="en-RU" sz="1600" dirty="0">
              <a:latin typeface="Montserra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C88B3-3D95-DC5F-3A2E-A38FCD78D264}"/>
              </a:ext>
            </a:extLst>
          </p:cNvPr>
          <p:cNvSpPr txBox="1"/>
          <p:nvPr/>
        </p:nvSpPr>
        <p:spPr>
          <a:xfrm>
            <a:off x="6430481" y="5580855"/>
            <a:ext cx="394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ontserrat" pitchFamily="2" charset="77"/>
              </a:rPr>
              <a:t>Витамины и микроэлементы:</a:t>
            </a:r>
          </a:p>
          <a:p>
            <a:pPr algn="ctr"/>
            <a:r>
              <a:rPr lang="ru-RU" sz="1600" dirty="0">
                <a:latin typeface="Montserrat" pitchFamily="2" charset="77"/>
              </a:rPr>
              <a:t>Сложности </a:t>
            </a:r>
            <a:r>
              <a:rPr lang="ru-RU" sz="1600" i="1" dirty="0">
                <a:latin typeface="Montserrat" pitchFamily="2" charset="77"/>
              </a:rPr>
              <a:t>усвоения</a:t>
            </a:r>
            <a:r>
              <a:rPr lang="ru-RU" sz="1600" dirty="0">
                <a:latin typeface="Montserrat" pitchFamily="2" charset="77"/>
              </a:rPr>
              <a:t> при болезнях ЖКТ </a:t>
            </a:r>
            <a:endParaRPr lang="en-RU" sz="16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157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EC974-04A4-019D-8E32-01423A7E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00081-8803-3495-F0A3-D7F28C59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5" y="0"/>
            <a:ext cx="8157041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B42263"/>
                </a:solidFill>
                <a:latin typeface="Montserrat" pitchFamily="2" charset="77"/>
              </a:rPr>
              <a:t>Cell-penetrating peptides</a:t>
            </a:r>
            <a:r>
              <a:rPr lang="ru-RU" dirty="0">
                <a:solidFill>
                  <a:srgbClr val="B42263"/>
                </a:solidFill>
                <a:latin typeface="Montserrat" pitchFamily="2" charset="77"/>
              </a:rPr>
              <a:t> (</a:t>
            </a:r>
            <a:r>
              <a:rPr lang="en-US" dirty="0">
                <a:solidFill>
                  <a:srgbClr val="B42263"/>
                </a:solidFill>
                <a:latin typeface="Montserrat" pitchFamily="2" charset="77"/>
              </a:rPr>
              <a:t>CPP</a:t>
            </a:r>
            <a:r>
              <a:rPr lang="ru-RU" dirty="0">
                <a:solidFill>
                  <a:srgbClr val="B42263"/>
                </a:solidFill>
                <a:latin typeface="Montserrat" pitchFamily="2" charset="77"/>
              </a:rPr>
              <a:t>) как универсальн</a:t>
            </a:r>
            <a:r>
              <a:rPr lang="ru-RU" dirty="0">
                <a:latin typeface="Montserrat" pitchFamily="2" charset="77"/>
              </a:rPr>
              <a:t>ая </a:t>
            </a:r>
            <a:r>
              <a:rPr lang="en-US" dirty="0">
                <a:solidFill>
                  <a:srgbClr val="B42263"/>
                </a:solidFill>
                <a:latin typeface="Montserrat" pitchFamily="2" charset="77"/>
              </a:rPr>
              <a:t>drug-delivery</a:t>
            </a:r>
            <a:r>
              <a:rPr lang="ru-RU" dirty="0">
                <a:solidFill>
                  <a:srgbClr val="B42263"/>
                </a:solidFill>
                <a:latin typeface="Montserrat" pitchFamily="2" charset="77"/>
              </a:rPr>
              <a:t> технология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051BCC-A0E2-134A-3098-308F0897CB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747" y="1194448"/>
            <a:ext cx="8058578" cy="390080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effectLst/>
                <a:latin typeface="Montserrat" panose="00000500000000000000" pitchFamily="2" charset="-52"/>
                <a:ea typeface="Roboto" panose="02000000000000000000" pitchFamily="2" charset="0"/>
              </a:rPr>
              <a:t>Клеточно-проникающие пептиды</a:t>
            </a:r>
            <a:endParaRPr lang="ru-RU" sz="2000" dirty="0">
              <a:latin typeface="Montserrat" panose="00000500000000000000" pitchFamily="2" charset="-52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5AE12-96F4-83F3-C894-FAA32C07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71"/>
          <a:stretch/>
        </p:blipFill>
        <p:spPr>
          <a:xfrm>
            <a:off x="9135292" y="0"/>
            <a:ext cx="3056708" cy="6858000"/>
          </a:xfrm>
          <a:prstGeom prst="rect">
            <a:avLst/>
          </a:prstGeom>
        </p:spPr>
      </p:pic>
      <p:pic>
        <p:nvPicPr>
          <p:cNvPr id="2050" name="Picture 2" descr="Cell Penetrating Peptide - QYAOBIO">
            <a:extLst>
              <a:ext uri="{FF2B5EF4-FFF2-40B4-BE49-F238E27FC236}">
                <a16:creationId xmlns:a16="http://schemas.microsoft.com/office/drawing/2014/main" id="{AB6A5BE1-D521-2A0B-2C72-7DB7DE8E5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t="3393" r="5411" b="3725"/>
          <a:stretch/>
        </p:blipFill>
        <p:spPr bwMode="auto">
          <a:xfrm>
            <a:off x="809880" y="1863898"/>
            <a:ext cx="6982397" cy="474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61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FCBD4-D848-7195-FAD2-AB0D78385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1607F-DABD-BAD1-6362-805264C3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29" y="-151844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B42263"/>
                </a:solidFill>
                <a:latin typeface="Montserrat" pitchFamily="2" charset="77"/>
              </a:rPr>
              <a:t>Пионеры-</a:t>
            </a:r>
            <a:r>
              <a:rPr lang="en-US" dirty="0">
                <a:solidFill>
                  <a:srgbClr val="B42263"/>
                </a:solidFill>
                <a:latin typeface="Montserrat" pitchFamily="2" charset="77"/>
              </a:rPr>
              <a:t>CPP</a:t>
            </a:r>
            <a:endParaRPr lang="ru-RU" dirty="0">
              <a:solidFill>
                <a:srgbClr val="B42263"/>
              </a:solidFill>
              <a:latin typeface="Montserrat" pitchFamily="2" charset="77"/>
            </a:endParaRPr>
          </a:p>
        </p:txBody>
      </p:sp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B33D4EFB-9EB9-1234-4C85-A235DAE0E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9"/>
          <a:stretch/>
        </p:blipFill>
        <p:spPr bwMode="auto">
          <a:xfrm>
            <a:off x="8948928" y="0"/>
            <a:ext cx="32430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AT for Enzyme/Protein Delivery to Restore or Destroy Cell Activity in  Human Diseases">
            <a:extLst>
              <a:ext uri="{FF2B5EF4-FFF2-40B4-BE49-F238E27FC236}">
                <a16:creationId xmlns:a16="http://schemas.microsoft.com/office/drawing/2014/main" id="{FAB8EEFF-3D66-AFBD-8EEC-CA31E592F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t="3377" b="62489"/>
          <a:stretch/>
        </p:blipFill>
        <p:spPr bwMode="auto">
          <a:xfrm>
            <a:off x="496629" y="4579441"/>
            <a:ext cx="8170430" cy="220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IV-1 Tat Protein Peptide | CAS:191936-91-1 | High Purity | Manufacturer  BioCrick">
            <a:extLst>
              <a:ext uri="{FF2B5EF4-FFF2-40B4-BE49-F238E27FC236}">
                <a16:creationId xmlns:a16="http://schemas.microsoft.com/office/drawing/2014/main" id="{165A3B3B-2F03-B65A-21B9-442B17FA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63" y="1788013"/>
            <a:ext cx="7335406" cy="244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30094-E8B4-A47A-29FA-DF66C41F6836}"/>
              </a:ext>
            </a:extLst>
          </p:cNvPr>
          <p:cNvSpPr txBox="1"/>
          <p:nvPr/>
        </p:nvSpPr>
        <p:spPr>
          <a:xfrm>
            <a:off x="496628" y="1387903"/>
            <a:ext cx="4353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" pitchFamily="2" charset="77"/>
              </a:rPr>
              <a:t>Один из первых </a:t>
            </a:r>
            <a:r>
              <a:rPr lang="en-US" sz="2000" dirty="0">
                <a:latin typeface="Montserrat" pitchFamily="2" charset="77"/>
              </a:rPr>
              <a:t>CPP</a:t>
            </a:r>
            <a:r>
              <a:rPr lang="ru-RU" sz="2000" dirty="0">
                <a:latin typeface="Montserrat" pitchFamily="2" charset="77"/>
              </a:rPr>
              <a:t>: </a:t>
            </a:r>
            <a:r>
              <a:rPr lang="en-US" sz="2000" dirty="0">
                <a:latin typeface="Montserrat" pitchFamily="2" charset="77"/>
              </a:rPr>
              <a:t>TAT</a:t>
            </a:r>
            <a:endParaRPr lang="en-RU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724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D302-046F-A00D-9A94-9FD685A2F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37" y="146985"/>
            <a:ext cx="10515600" cy="1325563"/>
          </a:xfrm>
        </p:spPr>
        <p:txBody>
          <a:bodyPr/>
          <a:lstStyle/>
          <a:p>
            <a:r>
              <a:rPr lang="ru-RU" dirty="0">
                <a:latin typeface="Montserrat" pitchFamily="2" charset="77"/>
              </a:rPr>
              <a:t>Проблема специфичности</a:t>
            </a:r>
            <a:endParaRPr lang="en-RU" dirty="0"/>
          </a:p>
        </p:txBody>
      </p:sp>
      <p:pic>
        <p:nvPicPr>
          <p:cNvPr id="11272" name="Picture 8" descr="что едят кошки дома (100) фото">
            <a:extLst>
              <a:ext uri="{FF2B5EF4-FFF2-40B4-BE49-F238E27FC236}">
                <a16:creationId xmlns:a16="http://schemas.microsoft.com/office/drawing/2014/main" id="{663A732B-8556-B0D5-003E-AEDC5600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13" b="89844" l="2373" r="89895">
                        <a14:foregroundMark x1="10018" y1="15723" x2="6854" y2="26465"/>
                        <a14:foregroundMark x1="6854" y1="26465" x2="9666" y2="40918"/>
                        <a14:foregroundMark x1="9666" y1="40918" x2="9842" y2="41406"/>
                        <a14:foregroundMark x1="3954" y1="15918" x2="4482" y2="30371"/>
                        <a14:foregroundMark x1="2373" y1="15527" x2="3339" y2="19531"/>
                        <a14:foregroundMark x1="43744" y1="20398" x2="49561" y2="25879"/>
                        <a14:foregroundMark x1="29350" y1="6836" x2="32226" y2="9545"/>
                        <a14:foregroundMark x1="35951" y1="20207" x2="32601" y2="21191"/>
                        <a14:foregroundMark x1="34446" y1="24609" x2="34491" y2="21289"/>
                        <a14:foregroundMark x1="37812" y1="9413" x2="44640" y2="4688"/>
                        <a14:foregroundMark x1="35590" y1="10951" x2="36070" y2="10619"/>
                        <a14:foregroundMark x1="44640" y1="4688" x2="50601" y2="10127"/>
                        <a14:foregroundMark x1="50048" y1="18482" x2="48770" y2="20215"/>
                        <a14:foregroundMark x1="37698" y1="34375" x2="28032" y2="20508"/>
                        <a14:foregroundMark x1="33034" y1="8808" x2="33919" y2="6738"/>
                        <a14:foregroundMark x1="32714" y1="9558" x2="33024" y2="8831"/>
                        <a14:foregroundMark x1="28032" y1="20508" x2="31316" y2="12828"/>
                        <a14:foregroundMark x1="33919" y1="6738" x2="49033" y2="6641"/>
                        <a14:foregroundMark x1="54158" y1="11853" x2="58348" y2="16113"/>
                        <a14:foregroundMark x1="49033" y1="6641" x2="51146" y2="8789"/>
                        <a14:foregroundMark x1="53005" y1="22315" x2="50439" y2="25293"/>
                        <a14:foregroundMark x1="58348" y1="16113" x2="53011" y2="22308"/>
                        <a14:foregroundMark x1="50439" y1="25293" x2="38313" y2="31250"/>
                        <a14:foregroundMark x1="38313" y1="31250" x2="44389" y2="20447"/>
                        <a14:foregroundMark x1="40631" y1="20160" x2="34446" y2="25293"/>
                        <a14:foregroundMark x1="31985" y1="20677" x2="27417" y2="12109"/>
                        <a14:foregroundMark x1="34446" y1="25293" x2="32311" y2="21289"/>
                        <a14:foregroundMark x1="27417" y1="12109" x2="28032" y2="9570"/>
                        <a14:foregroundMark x1="33211" y1="21289" x2="33216" y2="22070"/>
                        <a14:foregroundMark x1="33128" y1="7910" x2="33139" y2="9568"/>
                        <a14:foregroundMark x1="40837" y1="11343" x2="42443" y2="9082"/>
                        <a14:foregroundMark x1="33216" y1="22070" x2="34976" y2="19592"/>
                        <a14:foregroundMark x1="42443" y1="9082" x2="43474" y2="10811"/>
                        <a14:foregroundMark x1="54238" y1="15465" x2="57645" y2="14453"/>
                        <a14:foregroundMark x1="57645" y1="14453" x2="53954" y2="4980"/>
                        <a14:foregroundMark x1="53954" y1="4980" x2="43849" y2="3613"/>
                        <a14:foregroundMark x1="43849" y1="3613" x2="32865" y2="5664"/>
                        <a14:foregroundMark x1="32865" y1="5664" x2="28910" y2="9375"/>
                        <a14:backgroundMark x1="32074" y1="11328" x2="38664" y2="18848"/>
                        <a14:backgroundMark x1="38664" y1="18848" x2="44815" y2="11230"/>
                        <a14:backgroundMark x1="44815" y1="11230" x2="52373" y2="18555"/>
                        <a14:backgroundMark x1="52373" y1="18555" x2="51845" y2="16992"/>
                        <a14:backgroundMark x1="51318" y1="11523" x2="45079" y2="19141"/>
                        <a14:backgroundMark x1="45079" y1="19141" x2="36116" y2="18457"/>
                        <a14:backgroundMark x1="36116" y1="18457" x2="38752" y2="20117"/>
                        <a14:backgroundMark x1="38049" y1="9375" x2="39279" y2="18750"/>
                        <a14:backgroundMark x1="38752" y1="11914" x2="38576" y2="17188"/>
                        <a14:backgroundMark x1="33480" y1="13867" x2="33480" y2="21289"/>
                        <a14:backgroundMark x1="51670" y1="11133" x2="51494" y2="17969"/>
                        <a14:backgroundMark x1="41388" y1="13867" x2="43673" y2="11523"/>
                        <a14:backgroundMark x1="33128" y1="11328" x2="31722" y2="11523"/>
                        <a14:backgroundMark x1="35062" y1="14844" x2="34710" y2="13672"/>
                        <a14:backgroundMark x1="34886" y1="10742" x2="33831" y2="15039"/>
                        <a14:backgroundMark x1="52197" y1="12305" x2="52724" y2="18945"/>
                        <a14:backgroundMark x1="51845" y1="11328" x2="52900" y2="16406"/>
                        <a14:backgroundMark x1="51845" y1="10742" x2="52548" y2="20703"/>
                        <a14:backgroundMark x1="52548" y1="20703" x2="52373" y2="10938"/>
                        <a14:backgroundMark x1="45958" y1="10547" x2="47188" y2="20605"/>
                        <a14:backgroundMark x1="47188" y1="20605" x2="41740" y2="15234"/>
                        <a14:backgroundMark x1="38401" y1="9570" x2="33656" y2="18164"/>
                        <a14:backgroundMark x1="33656" y1="18164" x2="33480" y2="10352"/>
                        <a14:backgroundMark x1="51670" y1="8789" x2="51670" y2="8789"/>
                        <a14:backgroundMark x1="51670" y1="8789" x2="52724" y2="11133"/>
                        <a14:backgroundMark x1="52900" y1="10938" x2="51670" y2="13672"/>
                        <a14:backgroundMark x1="52373" y1="9961" x2="52900" y2="14453"/>
                        <a14:backgroundMark x1="39279" y1="9766" x2="39455" y2="14258"/>
                        <a14:backgroundMark x1="39895" y1="10449" x2="39895" y2="17285"/>
                        <a14:backgroundMark x1="33216" y1="9570" x2="33128" y2="13965"/>
                        <a14:backgroundMark x1="48506" y1="12012" x2="41652" y2="17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46" y="1671298"/>
            <a:ext cx="4770875" cy="429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что едят кошки дома (100) фото">
            <a:extLst>
              <a:ext uri="{FF2B5EF4-FFF2-40B4-BE49-F238E27FC236}">
                <a16:creationId xmlns:a16="http://schemas.microsoft.com/office/drawing/2014/main" id="{4AF36BE7-A61B-3DA2-4DAA-E170229A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13" b="89844" l="2373" r="89895">
                        <a14:foregroundMark x1="10018" y1="15723" x2="6854" y2="26465"/>
                        <a14:foregroundMark x1="6854" y1="26465" x2="9666" y2="40918"/>
                        <a14:foregroundMark x1="9666" y1="40918" x2="9842" y2="41406"/>
                        <a14:foregroundMark x1="3954" y1="15918" x2="4482" y2="30371"/>
                        <a14:foregroundMark x1="2373" y1="15527" x2="3339" y2="19531"/>
                        <a14:foregroundMark x1="43744" y1="20398" x2="49561" y2="25879"/>
                        <a14:foregroundMark x1="29350" y1="6836" x2="32226" y2="9545"/>
                        <a14:foregroundMark x1="35951" y1="20207" x2="32601" y2="21191"/>
                        <a14:foregroundMark x1="34446" y1="24609" x2="34491" y2="21289"/>
                        <a14:foregroundMark x1="37812" y1="9413" x2="44640" y2="4688"/>
                        <a14:foregroundMark x1="35590" y1="10951" x2="36070" y2="10619"/>
                        <a14:foregroundMark x1="44640" y1="4688" x2="50601" y2="10127"/>
                        <a14:foregroundMark x1="50048" y1="18482" x2="48770" y2="20215"/>
                        <a14:foregroundMark x1="37698" y1="34375" x2="28032" y2="20508"/>
                        <a14:foregroundMark x1="33034" y1="8808" x2="33919" y2="6738"/>
                        <a14:foregroundMark x1="32714" y1="9558" x2="33024" y2="8831"/>
                        <a14:foregroundMark x1="28032" y1="20508" x2="31316" y2="12828"/>
                        <a14:foregroundMark x1="33919" y1="6738" x2="49033" y2="6641"/>
                        <a14:foregroundMark x1="54158" y1="11853" x2="58348" y2="16113"/>
                        <a14:foregroundMark x1="49033" y1="6641" x2="51146" y2="8789"/>
                        <a14:foregroundMark x1="53005" y1="22315" x2="50439" y2="25293"/>
                        <a14:foregroundMark x1="58348" y1="16113" x2="53011" y2="22308"/>
                        <a14:foregroundMark x1="50439" y1="25293" x2="38313" y2="31250"/>
                        <a14:foregroundMark x1="38313" y1="31250" x2="44389" y2="20447"/>
                        <a14:foregroundMark x1="40631" y1="20160" x2="34446" y2="25293"/>
                        <a14:foregroundMark x1="31985" y1="20677" x2="27417" y2="12109"/>
                        <a14:foregroundMark x1="34446" y1="25293" x2="32311" y2="21289"/>
                        <a14:foregroundMark x1="27417" y1="12109" x2="28032" y2="9570"/>
                        <a14:foregroundMark x1="33211" y1="21289" x2="33216" y2="22070"/>
                        <a14:foregroundMark x1="33128" y1="7910" x2="33139" y2="9568"/>
                        <a14:foregroundMark x1="40837" y1="11343" x2="42443" y2="9082"/>
                        <a14:foregroundMark x1="33216" y1="22070" x2="34976" y2="19592"/>
                        <a14:foregroundMark x1="42443" y1="9082" x2="43474" y2="10811"/>
                        <a14:foregroundMark x1="54238" y1="15465" x2="57645" y2="14453"/>
                        <a14:foregroundMark x1="57645" y1="14453" x2="53954" y2="4980"/>
                        <a14:foregroundMark x1="53954" y1="4980" x2="43849" y2="3613"/>
                        <a14:foregroundMark x1="43849" y1="3613" x2="32865" y2="5664"/>
                        <a14:foregroundMark x1="32865" y1="5664" x2="28910" y2="9375"/>
                        <a14:backgroundMark x1="32074" y1="11328" x2="38664" y2="18848"/>
                        <a14:backgroundMark x1="38664" y1="18848" x2="44815" y2="11230"/>
                        <a14:backgroundMark x1="44815" y1="11230" x2="52373" y2="18555"/>
                        <a14:backgroundMark x1="52373" y1="18555" x2="51845" y2="16992"/>
                        <a14:backgroundMark x1="51318" y1="11523" x2="45079" y2="19141"/>
                        <a14:backgroundMark x1="45079" y1="19141" x2="36116" y2="18457"/>
                        <a14:backgroundMark x1="36116" y1="18457" x2="38752" y2="20117"/>
                        <a14:backgroundMark x1="38049" y1="9375" x2="39279" y2="18750"/>
                        <a14:backgroundMark x1="38752" y1="11914" x2="38576" y2="17188"/>
                        <a14:backgroundMark x1="33480" y1="13867" x2="33480" y2="21289"/>
                        <a14:backgroundMark x1="51670" y1="11133" x2="51494" y2="17969"/>
                        <a14:backgroundMark x1="41388" y1="13867" x2="43673" y2="11523"/>
                        <a14:backgroundMark x1="33128" y1="11328" x2="31722" y2="11523"/>
                        <a14:backgroundMark x1="35062" y1="14844" x2="34710" y2="13672"/>
                        <a14:backgroundMark x1="34886" y1="10742" x2="33831" y2="15039"/>
                        <a14:backgroundMark x1="52197" y1="12305" x2="52724" y2="18945"/>
                        <a14:backgroundMark x1="51845" y1="11328" x2="52900" y2="16406"/>
                        <a14:backgroundMark x1="51845" y1="10742" x2="52548" y2="20703"/>
                        <a14:backgroundMark x1="52548" y1="20703" x2="52373" y2="10938"/>
                        <a14:backgroundMark x1="45958" y1="10547" x2="47188" y2="20605"/>
                        <a14:backgroundMark x1="47188" y1="20605" x2="41740" y2="15234"/>
                        <a14:backgroundMark x1="38401" y1="9570" x2="33656" y2="18164"/>
                        <a14:backgroundMark x1="33656" y1="18164" x2="33480" y2="10352"/>
                        <a14:backgroundMark x1="51670" y1="8789" x2="51670" y2="8789"/>
                        <a14:backgroundMark x1="51670" y1="8789" x2="52724" y2="11133"/>
                        <a14:backgroundMark x1="52900" y1="10938" x2="51670" y2="13672"/>
                        <a14:backgroundMark x1="52373" y1="9961" x2="52900" y2="14453"/>
                        <a14:backgroundMark x1="39279" y1="9766" x2="39455" y2="14258"/>
                        <a14:backgroundMark x1="39895" y1="10449" x2="39895" y2="17285"/>
                        <a14:backgroundMark x1="33216" y1="9570" x2="33128" y2="13965"/>
                        <a14:backgroundMark x1="48506" y1="12012" x2="41652" y2="17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00800" y="1671298"/>
            <a:ext cx="4606049" cy="41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Бактерии Золотистого Стафилококка MRSA На Белом Фоне, 3D Иллюстрации  Фотография, картинки, изображения и сток-фотография без роялти. Image  73399514">
            <a:extLst>
              <a:ext uri="{FF2B5EF4-FFF2-40B4-BE49-F238E27FC236}">
                <a16:creationId xmlns:a16="http://schemas.microsoft.com/office/drawing/2014/main" id="{223B824F-3D1F-D6E1-B203-7977F7438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sp>
        <p:nvSpPr>
          <p:cNvPr id="6" name="AutoShape 12" descr="Бактерии Золотистого Стафилококка MRSA На Белом Фоне, 3D Иллюстрации  Фотография, картинки, изображения и сток-фотография без роялти. Image  73399514">
            <a:extLst>
              <a:ext uri="{FF2B5EF4-FFF2-40B4-BE49-F238E27FC236}">
                <a16:creationId xmlns:a16="http://schemas.microsoft.com/office/drawing/2014/main" id="{EAA6990B-5E87-B45E-3259-0A02B8582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694688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sp>
        <p:nvSpPr>
          <p:cNvPr id="7" name="AutoShape 14" descr="Бактерии Золотистого Стафилококка MRSA На Белом Фоне, 3D Иллюстрации  Фотография, картинки, изображения и сток-фотография без роялти. Image  73399514">
            <a:extLst>
              <a:ext uri="{FF2B5EF4-FFF2-40B4-BE49-F238E27FC236}">
                <a16:creationId xmlns:a16="http://schemas.microsoft.com/office/drawing/2014/main" id="{2B77484F-DDD7-C5C0-BB0D-879BDCC3F2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B5134-09E6-7A67-11F1-2477EC1B4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510" y="3276600"/>
            <a:ext cx="1868457" cy="1245638"/>
          </a:xfrm>
          <a:prstGeom prst="rect">
            <a:avLst/>
          </a:prstGeom>
        </p:spPr>
      </p:pic>
      <p:pic>
        <p:nvPicPr>
          <p:cNvPr id="11286" name="Picture 22" descr="Definición de célula madre hematopoyética - Diccionario de cáncer |  Desfrute de uma experiência única de apostas com istambul guys - vitis.sk">
            <a:extLst>
              <a:ext uri="{FF2B5EF4-FFF2-40B4-BE49-F238E27FC236}">
                <a16:creationId xmlns:a16="http://schemas.microsoft.com/office/drawing/2014/main" id="{9F91DA77-972D-01DB-BE25-A5B6698F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69" y="3180488"/>
            <a:ext cx="1528333" cy="152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68BB8-B4A0-C118-3AEE-DA75C26F1746}"/>
              </a:ext>
            </a:extLst>
          </p:cNvPr>
          <p:cNvSpPr txBox="1"/>
          <p:nvPr/>
        </p:nvSpPr>
        <p:spPr>
          <a:xfrm>
            <a:off x="2434432" y="2020631"/>
            <a:ext cx="108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YES!</a:t>
            </a:r>
            <a:endParaRPr lang="en-RU" sz="4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F6B5DD-7891-7BA3-13ED-0DD0A4921203}"/>
              </a:ext>
            </a:extLst>
          </p:cNvPr>
          <p:cNvSpPr txBox="1"/>
          <p:nvPr/>
        </p:nvSpPr>
        <p:spPr>
          <a:xfrm>
            <a:off x="8495811" y="2019284"/>
            <a:ext cx="1023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NO!</a:t>
            </a:r>
            <a:endParaRPr lang="en-RU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57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231AA-78FB-69A6-BA9B-A6A935F7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F1CEA-D989-1AAD-59E3-66D3F9C7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29" y="-151844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B42263"/>
                </a:solidFill>
                <a:latin typeface="Montserrat" pitchFamily="2" charset="77"/>
              </a:rPr>
              <a:t>Решение проблемы специфичности</a:t>
            </a:r>
          </a:p>
        </p:txBody>
      </p:sp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42332D28-3719-6E12-FE44-33EACEAC0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9"/>
          <a:stretch/>
        </p:blipFill>
        <p:spPr bwMode="auto">
          <a:xfrm>
            <a:off x="8948928" y="0"/>
            <a:ext cx="32430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ell-penentrating peptides">
            <a:extLst>
              <a:ext uri="{FF2B5EF4-FFF2-40B4-BE49-F238E27FC236}">
                <a16:creationId xmlns:a16="http://schemas.microsoft.com/office/drawing/2014/main" id="{B0BDDD48-66E3-7EB9-D768-07876CBA4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8941" r="1981" b="9820"/>
          <a:stretch/>
        </p:blipFill>
        <p:spPr bwMode="auto">
          <a:xfrm>
            <a:off x="1338292" y="815911"/>
            <a:ext cx="5844388" cy="50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9D6E5-5C19-3C2D-AACA-BE94E62F96D4}"/>
              </a:ext>
            </a:extLst>
          </p:cNvPr>
          <p:cNvSpPr txBox="1"/>
          <p:nvPr/>
        </p:nvSpPr>
        <p:spPr>
          <a:xfrm>
            <a:off x="1078998" y="6042089"/>
            <a:ext cx="728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Чувствительный линкер на определенные</a:t>
            </a:r>
            <a:r>
              <a:rPr lang="en-US" dirty="0"/>
              <a:t> </a:t>
            </a:r>
            <a:r>
              <a:rPr lang="ru-RU" dirty="0"/>
              <a:t>молекулы, часто </a:t>
            </a:r>
            <a:r>
              <a:rPr lang="ru-RU" dirty="0" err="1"/>
              <a:t>экспрессирующиеся</a:t>
            </a:r>
            <a:r>
              <a:rPr lang="ru-RU" dirty="0"/>
              <a:t> в определенных клетках и тканях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7065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CABEAC7-21D4-44EC-A2F3-9F7B5403BA02}"/>
              </a:ext>
            </a:extLst>
          </p:cNvPr>
          <p:cNvSpPr/>
          <p:nvPr/>
        </p:nvSpPr>
        <p:spPr>
          <a:xfrm>
            <a:off x="606977" y="1072853"/>
            <a:ext cx="5137431" cy="1145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04990B8E-0BDE-C91C-28FC-C9C9AE6EDFB4}"/>
              </a:ext>
            </a:extLst>
          </p:cNvPr>
          <p:cNvSpPr/>
          <p:nvPr/>
        </p:nvSpPr>
        <p:spPr>
          <a:xfrm>
            <a:off x="5405588" y="1941550"/>
            <a:ext cx="473091" cy="473091"/>
          </a:xfrm>
          <a:prstGeom prst="ellipse">
            <a:avLst/>
          </a:prstGeom>
          <a:solidFill>
            <a:schemeClr val="bg1"/>
          </a:solidFill>
          <a:ln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F89DB12-E4D4-D323-4360-C17B81F7B4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4942" y="1420745"/>
            <a:ext cx="4630923" cy="74270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ru-RU" sz="1600" b="1" dirty="0">
                <a:effectLst/>
                <a:ea typeface="Roboto" panose="02000000000000000000" pitchFamily="2" charset="0"/>
              </a:rPr>
              <a:t>Устойчивость к протеазам</a:t>
            </a:r>
            <a:endParaRPr lang="ru-RU" sz="1600" b="1" dirty="0">
              <a:ea typeface="Roboto" panose="02000000000000000000" pitchFamily="2" charset="0"/>
            </a:endParaRP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2E8AAF33-E11A-9037-410F-3A75B498B461}"/>
              </a:ext>
            </a:extLst>
          </p:cNvPr>
          <p:cNvSpPr txBox="1">
            <a:spLocks/>
          </p:cNvSpPr>
          <p:nvPr/>
        </p:nvSpPr>
        <p:spPr>
          <a:xfrm>
            <a:off x="4630016" y="1806742"/>
            <a:ext cx="2025161" cy="74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rgbClr val="B42263"/>
                </a:solidFill>
                <a:latin typeface="ALS Gorizont Thin Expanded" panose="00000205000000000000" pitchFamily="50" charset="0"/>
              </a:rPr>
              <a:t>1</a:t>
            </a:r>
            <a:endParaRPr lang="ru-RU" sz="2800" dirty="0">
              <a:solidFill>
                <a:srgbClr val="B42263"/>
              </a:solidFill>
              <a:latin typeface="ALS Gorizont Thin Expanded" panose="00000205000000000000" pitchFamily="50" charset="0"/>
            </a:endParaRP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8ED98E41-7600-B0FB-B1C4-9D130E58C369}"/>
              </a:ext>
            </a:extLst>
          </p:cNvPr>
          <p:cNvSpPr/>
          <p:nvPr/>
        </p:nvSpPr>
        <p:spPr>
          <a:xfrm>
            <a:off x="606977" y="2765177"/>
            <a:ext cx="5124155" cy="1241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</a:t>
            </a:r>
          </a:p>
        </p:txBody>
      </p:sp>
      <p:sp>
        <p:nvSpPr>
          <p:cNvPr id="43" name="Объект 9">
            <a:extLst>
              <a:ext uri="{FF2B5EF4-FFF2-40B4-BE49-F238E27FC236}">
                <a16:creationId xmlns:a16="http://schemas.microsoft.com/office/drawing/2014/main" id="{2D52157A-3433-8B21-F116-365F9DA517D3}"/>
              </a:ext>
            </a:extLst>
          </p:cNvPr>
          <p:cNvSpPr txBox="1">
            <a:spLocks/>
          </p:cNvSpPr>
          <p:nvPr/>
        </p:nvSpPr>
        <p:spPr>
          <a:xfrm>
            <a:off x="919035" y="3161749"/>
            <a:ext cx="4940396" cy="110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600" b="1" dirty="0">
                <a:latin typeface="Montserrat" panose="00000500000000000000" pitchFamily="2" charset="-52"/>
                <a:ea typeface="Roboto" panose="02000000000000000000" pitchFamily="2" charset="0"/>
              </a:rPr>
              <a:t>Более стабильное связывание с карго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9F7D164-AFA5-96D2-8824-F2F8977D6824}"/>
              </a:ext>
            </a:extLst>
          </p:cNvPr>
          <p:cNvSpPr/>
          <p:nvPr/>
        </p:nvSpPr>
        <p:spPr>
          <a:xfrm>
            <a:off x="5410425" y="3648890"/>
            <a:ext cx="473091" cy="473091"/>
          </a:xfrm>
          <a:prstGeom prst="ellipse">
            <a:avLst/>
          </a:prstGeom>
          <a:solidFill>
            <a:schemeClr val="bg1"/>
          </a:solidFill>
          <a:ln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45BB056D-5C6B-FAC3-F494-110BCA72DFB6}"/>
              </a:ext>
            </a:extLst>
          </p:cNvPr>
          <p:cNvSpPr txBox="1">
            <a:spLocks/>
          </p:cNvSpPr>
          <p:nvPr/>
        </p:nvSpPr>
        <p:spPr>
          <a:xfrm>
            <a:off x="4630016" y="3514082"/>
            <a:ext cx="2025161" cy="74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rgbClr val="B42263"/>
                </a:solidFill>
                <a:latin typeface="ALS Gorizont Thin Expanded" panose="00000205000000000000" pitchFamily="50" charset="0"/>
              </a:rPr>
              <a:t>2</a:t>
            </a:r>
            <a:endParaRPr lang="ru-RU" sz="2800" dirty="0">
              <a:solidFill>
                <a:srgbClr val="B42263"/>
              </a:solidFill>
              <a:latin typeface="ALS Gorizont Thin Expanded" panose="00000205000000000000" pitchFamily="50" charset="0"/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840A83AD-17D1-F16A-48BF-A7B49EA3023C}"/>
              </a:ext>
            </a:extLst>
          </p:cNvPr>
          <p:cNvSpPr/>
          <p:nvPr/>
        </p:nvSpPr>
        <p:spPr>
          <a:xfrm>
            <a:off x="606977" y="4562137"/>
            <a:ext cx="5137431" cy="1233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бъект 9">
            <a:extLst>
              <a:ext uri="{FF2B5EF4-FFF2-40B4-BE49-F238E27FC236}">
                <a16:creationId xmlns:a16="http://schemas.microsoft.com/office/drawing/2014/main" id="{A996E01A-E607-15DB-4403-E9B6B2AC1564}"/>
              </a:ext>
            </a:extLst>
          </p:cNvPr>
          <p:cNvSpPr txBox="1">
            <a:spLocks/>
          </p:cNvSpPr>
          <p:nvPr/>
        </p:nvSpPr>
        <p:spPr>
          <a:xfrm>
            <a:off x="919035" y="4824024"/>
            <a:ext cx="4940396" cy="110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600" dirty="0">
                <a:latin typeface="Montserrat SemiBold" panose="00000700000000000000" pitchFamily="2" charset="-52"/>
                <a:ea typeface="Roboto" panose="02000000000000000000" pitchFamily="2" charset="0"/>
              </a:rPr>
              <a:t>Проницаемость и </a:t>
            </a:r>
            <a:r>
              <a:rPr lang="ru-RU" sz="1600" dirty="0" err="1">
                <a:latin typeface="Montserrat SemiBold" panose="00000700000000000000" pitchFamily="2" charset="-52"/>
                <a:ea typeface="Roboto" panose="02000000000000000000" pitchFamily="2" charset="0"/>
              </a:rPr>
              <a:t>таргетированность</a:t>
            </a:r>
            <a:r>
              <a:rPr lang="ru-RU" sz="1600" dirty="0">
                <a:latin typeface="Montserrat SemiBold" panose="00000700000000000000" pitchFamily="2" charset="-52"/>
                <a:ea typeface="Roboto" panose="02000000000000000000" pitchFamily="2" charset="0"/>
              </a:rPr>
              <a:t> и способность доставлять в ядро клетки</a:t>
            </a:r>
            <a:endParaRPr lang="ru-RU" sz="1600" dirty="0">
              <a:latin typeface="Montserrat" panose="00000500000000000000" pitchFamily="2" charset="-52"/>
              <a:ea typeface="Roboto" panose="02000000000000000000" pitchFamily="2" charset="0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E1AE908-8B93-00E6-BE76-C433F93ED5B1}"/>
              </a:ext>
            </a:extLst>
          </p:cNvPr>
          <p:cNvSpPr/>
          <p:nvPr/>
        </p:nvSpPr>
        <p:spPr>
          <a:xfrm>
            <a:off x="5405588" y="5525095"/>
            <a:ext cx="473091" cy="473091"/>
          </a:xfrm>
          <a:prstGeom prst="ellipse">
            <a:avLst/>
          </a:prstGeom>
          <a:solidFill>
            <a:schemeClr val="bg1"/>
          </a:solidFill>
          <a:ln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41B17100-0A0D-C4D4-A408-9EC6F8D9127F}"/>
              </a:ext>
            </a:extLst>
          </p:cNvPr>
          <p:cNvSpPr txBox="1">
            <a:spLocks/>
          </p:cNvSpPr>
          <p:nvPr/>
        </p:nvSpPr>
        <p:spPr>
          <a:xfrm>
            <a:off x="4630016" y="5413794"/>
            <a:ext cx="2025161" cy="74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rgbClr val="B42263"/>
                </a:solidFill>
                <a:latin typeface="ALS Gorizont Thin Expanded" panose="00000205000000000000" pitchFamily="50" charset="0"/>
              </a:rPr>
              <a:t>3</a:t>
            </a:r>
            <a:endParaRPr lang="ru-RU" sz="2800" dirty="0">
              <a:solidFill>
                <a:srgbClr val="B42263"/>
              </a:solidFill>
              <a:latin typeface="ALS Gorizont Thin Expanded" panose="00000205000000000000" pitchFamily="50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EA3B6E54-87CE-2F50-BD4E-CC994F49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54" y="-131115"/>
            <a:ext cx="11438809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Montserrat" pitchFamily="2" charset="77"/>
              </a:rPr>
              <a:t>Преимущества циклических </a:t>
            </a:r>
            <a:r>
              <a:rPr lang="en-US" sz="2400" dirty="0">
                <a:latin typeface="Montserrat" pitchFamily="2" charset="77"/>
              </a:rPr>
              <a:t>CPP</a:t>
            </a:r>
            <a:r>
              <a:rPr lang="ru-RU" sz="2400" dirty="0">
                <a:latin typeface="Montserrat" pitchFamily="2" charset="77"/>
              </a:rPr>
              <a:t> как технологии доставки лекарств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8236B367-4604-F338-3560-7AE9C39F786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5655" y="1360395"/>
            <a:ext cx="4111403" cy="39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9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D96BC-6D5C-82E2-838D-40586960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92EA4-9C06-6A38-43FC-0417CB34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B42263"/>
                </a:solidFill>
                <a:latin typeface="Montserrat" pitchFamily="2" charset="77"/>
              </a:rPr>
              <a:t>ИИ-модель: выбор моделей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97B87C-848C-9B7C-DEC7-88D1CFC85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654" y="1089205"/>
            <a:ext cx="8058578" cy="390080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E0E0E"/>
                </a:solidFill>
                <a:effectLst/>
                <a:latin typeface="Montserrat" pitchFamily="2" charset="77"/>
              </a:rPr>
              <a:t>Random Forest</a:t>
            </a:r>
            <a:r>
              <a:rPr lang="en-GB" dirty="0">
                <a:solidFill>
                  <a:srgbClr val="0E0E0E"/>
                </a:solidFill>
                <a:effectLst/>
                <a:latin typeface="Montserrat" pitchFamily="2" charset="77"/>
              </a:rPr>
              <a:t> </a:t>
            </a:r>
            <a:r>
              <a:rPr lang="ru-RU" dirty="0">
                <a:solidFill>
                  <a:srgbClr val="0E0E0E"/>
                </a:solidFill>
                <a:effectLst/>
                <a:latin typeface="Montserrat" pitchFamily="2" charset="77"/>
              </a:rPr>
              <a:t>и </a:t>
            </a:r>
            <a:r>
              <a:rPr lang="en-GB" b="1" dirty="0">
                <a:solidFill>
                  <a:srgbClr val="0E0E0E"/>
                </a:solidFill>
                <a:effectLst/>
                <a:latin typeface="Montserrat" pitchFamily="2" charset="77"/>
              </a:rPr>
              <a:t>Gradient Boosting ML </a:t>
            </a:r>
            <a:r>
              <a:rPr lang="ru-RU" dirty="0">
                <a:solidFill>
                  <a:srgbClr val="0E0E0E"/>
                </a:solidFill>
                <a:effectLst/>
                <a:latin typeface="Montserrat" pitchFamily="2" charset="77"/>
              </a:rPr>
              <a:t>модели для предсказания проходимости и связывания с карго</a:t>
            </a:r>
            <a:endParaRPr lang="en-GB" dirty="0">
              <a:solidFill>
                <a:srgbClr val="0E0E0E"/>
              </a:solidFill>
              <a:effectLst/>
              <a:latin typeface="Montserrat" pitchFamily="2" charset="77"/>
            </a:endParaRPr>
          </a:p>
          <a:p>
            <a:pPr marL="0" indent="0">
              <a:lnSpc>
                <a:spcPct val="110000"/>
              </a:lnSpc>
              <a:buNone/>
            </a:pPr>
            <a:endParaRPr lang="ru-RU" sz="2000" dirty="0">
              <a:latin typeface="Montserrat" panose="00000500000000000000" pitchFamily="2" charset="-52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74DCF-CEA7-1C24-8175-409090C9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71"/>
          <a:stretch/>
        </p:blipFill>
        <p:spPr>
          <a:xfrm>
            <a:off x="9135292" y="0"/>
            <a:ext cx="3056708" cy="6858000"/>
          </a:xfrm>
          <a:prstGeom prst="rect">
            <a:avLst/>
          </a:prstGeom>
        </p:spPr>
      </p:pic>
      <p:pic>
        <p:nvPicPr>
          <p:cNvPr id="6" name="Рисунок 4" descr="Изображение выглядит как луна, Астрономический объект, круг&#10;&#10;Автоматически созданное описание">
            <a:extLst>
              <a:ext uri="{FF2B5EF4-FFF2-40B4-BE49-F238E27FC236}">
                <a16:creationId xmlns:a16="http://schemas.microsoft.com/office/drawing/2014/main" id="{939C151F-547B-DA28-D4AA-27C38EF0F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4" y="1447640"/>
            <a:ext cx="3782573" cy="2675052"/>
          </a:xfrm>
          <a:prstGeom prst="rect">
            <a:avLst/>
          </a:prstGeom>
        </p:spPr>
      </p:pic>
      <p:sp>
        <p:nvSpPr>
          <p:cNvPr id="5" name="Прямоугольник: скругленные углы 22">
            <a:extLst>
              <a:ext uri="{FF2B5EF4-FFF2-40B4-BE49-F238E27FC236}">
                <a16:creationId xmlns:a16="http://schemas.microsoft.com/office/drawing/2014/main" id="{9D67204B-9F6D-0434-9C99-D8923E7C6F6E}"/>
              </a:ext>
            </a:extLst>
          </p:cNvPr>
          <p:cNvSpPr/>
          <p:nvPr/>
        </p:nvSpPr>
        <p:spPr>
          <a:xfrm>
            <a:off x="4864478" y="2004550"/>
            <a:ext cx="3954878" cy="132556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FE71-A8FB-36D1-AA51-E6AD2E2CBD68}"/>
              </a:ext>
            </a:extLst>
          </p:cNvPr>
          <p:cNvSpPr txBox="1"/>
          <p:nvPr/>
        </p:nvSpPr>
        <p:spPr>
          <a:xfrm>
            <a:off x="655653" y="2236440"/>
            <a:ext cx="3371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50" dirty="0" err="1"/>
              <a:t>Датасет</a:t>
            </a:r>
            <a:r>
              <a:rPr lang="ru-RU" sz="1550" dirty="0"/>
              <a:t> по проникновению и связыванию (собираются через молекулярную динамику) </a:t>
            </a:r>
            <a:endParaRPr lang="en-RU" sz="15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A31EC-8465-AE4B-E765-099470EC1EA1}"/>
              </a:ext>
            </a:extLst>
          </p:cNvPr>
          <p:cNvSpPr txBox="1"/>
          <p:nvPr/>
        </p:nvSpPr>
        <p:spPr>
          <a:xfrm>
            <a:off x="4566485" y="2236440"/>
            <a:ext cx="435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dirty="0"/>
              <a:t>Предсказания пептидов с хорошей проницаемостью и </a:t>
            </a:r>
            <a:r>
              <a:rPr lang="ru-RU" dirty="0" err="1"/>
              <a:t>связываемостью</a:t>
            </a:r>
            <a:endParaRPr lang="en-RU" dirty="0"/>
          </a:p>
        </p:txBody>
      </p:sp>
      <p:pic>
        <p:nvPicPr>
          <p:cNvPr id="14340" name="Picture 4" descr="Fast Facts: Trees">
            <a:extLst>
              <a:ext uri="{FF2B5EF4-FFF2-40B4-BE49-F238E27FC236}">
                <a16:creationId xmlns:a16="http://schemas.microsoft.com/office/drawing/2014/main" id="{990EA2A1-40FC-6E43-8DA2-5BA9AD316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3204" r="9562"/>
          <a:stretch/>
        </p:blipFill>
        <p:spPr bwMode="auto">
          <a:xfrm>
            <a:off x="770931" y="3957180"/>
            <a:ext cx="3780557" cy="245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BFAACA-68A6-7F1B-404B-6C8F97C34BB6}"/>
              </a:ext>
            </a:extLst>
          </p:cNvPr>
          <p:cNvCxnSpPr>
            <a:cxnSpLocks/>
          </p:cNvCxnSpPr>
          <p:nvPr/>
        </p:nvCxnSpPr>
        <p:spPr>
          <a:xfrm>
            <a:off x="3584916" y="2559605"/>
            <a:ext cx="1251571" cy="0"/>
          </a:xfrm>
          <a:prstGeom prst="straightConnector1">
            <a:avLst/>
          </a:prstGeom>
          <a:ln w="34925">
            <a:solidFill>
              <a:srgbClr val="011893">
                <a:alpha val="81176"/>
              </a:srgb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5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1970D-0C74-7360-C80C-2D91D8899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8240BFDF-EDAD-AFE9-B97F-92E4BE5B1030}"/>
              </a:ext>
            </a:extLst>
          </p:cNvPr>
          <p:cNvSpPr/>
          <p:nvPr/>
        </p:nvSpPr>
        <p:spPr>
          <a:xfrm>
            <a:off x="6469655" y="1399702"/>
            <a:ext cx="524281" cy="524281"/>
          </a:xfrm>
          <a:prstGeom prst="ellipse">
            <a:avLst/>
          </a:prstGeom>
          <a:solidFill>
            <a:srgbClr val="B422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59E22B5-A6E8-2D54-BBD6-AB0C43E77D80}"/>
              </a:ext>
            </a:extLst>
          </p:cNvPr>
          <p:cNvSpPr/>
          <p:nvPr/>
        </p:nvSpPr>
        <p:spPr>
          <a:xfrm>
            <a:off x="2078802" y="5169794"/>
            <a:ext cx="4297348" cy="9680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964F52B-B4C9-0F44-471E-71E36E3CC8AF}"/>
              </a:ext>
            </a:extLst>
          </p:cNvPr>
          <p:cNvSpPr txBox="1">
            <a:spLocks/>
          </p:cNvSpPr>
          <p:nvPr/>
        </p:nvSpPr>
        <p:spPr>
          <a:xfrm>
            <a:off x="1987362" y="4963864"/>
            <a:ext cx="4480228" cy="138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latin typeface="Montserrat" panose="00000500000000000000" pitchFamily="2" charset="-52"/>
                <a:ea typeface="Roboto" panose="02000000000000000000" pitchFamily="2" charset="0"/>
              </a:rPr>
              <a:t>Возможно использовать гибридный подход для комбинирования результатов обеих моделей</a:t>
            </a:r>
            <a:endParaRPr lang="ru-RU" sz="1600" dirty="0">
              <a:latin typeface="Montserrat" panose="00000500000000000000" pitchFamily="2" charset="-52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D74DC37-DFFB-4365-F95A-8D086DCA9AC2}"/>
              </a:ext>
            </a:extLst>
          </p:cNvPr>
          <p:cNvSpPr txBox="1">
            <a:spLocks/>
          </p:cNvSpPr>
          <p:nvPr/>
        </p:nvSpPr>
        <p:spPr>
          <a:xfrm>
            <a:off x="7045570" y="1165812"/>
            <a:ext cx="3232285" cy="37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err="1">
                <a:latin typeface="Montserrat" pitchFamily="2" charset="77"/>
              </a:rPr>
              <a:t>Интерпертируемость</a:t>
            </a:r>
            <a:endParaRPr lang="ru-RU" dirty="0">
              <a:latin typeface="Montserrat" pitchFamily="2" charset="77"/>
            </a:endParaRPr>
          </a:p>
        </p:txBody>
      </p:sp>
      <p:pic>
        <p:nvPicPr>
          <p:cNvPr id="12" name="Рисунок 11" descr="Изображение выглядит как искусство, треугольник, шабло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2EADB108-73EF-E69E-5530-360C37921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30" y="2914840"/>
            <a:ext cx="345529" cy="398687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Симметрия, искусство, шаблон, круг&#10;&#10;Автоматически созданное описание">
            <a:extLst>
              <a:ext uri="{FF2B5EF4-FFF2-40B4-BE49-F238E27FC236}">
                <a16:creationId xmlns:a16="http://schemas.microsoft.com/office/drawing/2014/main" id="{E229FB63-065D-B725-1E09-BA58F4DF3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31" y="1462499"/>
            <a:ext cx="345529" cy="398687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E8EB0B5A-6A5B-4B31-F6E1-2D667B7B2BC0}"/>
              </a:ext>
            </a:extLst>
          </p:cNvPr>
          <p:cNvSpPr/>
          <p:nvPr/>
        </p:nvSpPr>
        <p:spPr>
          <a:xfrm>
            <a:off x="6469655" y="2852044"/>
            <a:ext cx="524281" cy="524281"/>
          </a:xfrm>
          <a:prstGeom prst="ellipse">
            <a:avLst/>
          </a:prstGeom>
          <a:noFill/>
          <a:ln w="19050"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F3A98F16-D0B5-5F40-3CEB-773E6C3DF235}"/>
              </a:ext>
            </a:extLst>
          </p:cNvPr>
          <p:cNvSpPr txBox="1">
            <a:spLocks/>
          </p:cNvSpPr>
          <p:nvPr/>
        </p:nvSpPr>
        <p:spPr>
          <a:xfrm>
            <a:off x="7044104" y="2914840"/>
            <a:ext cx="4903175" cy="771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Montserrat" panose="00000500000000000000" pitchFamily="2" charset="-52"/>
                <a:ea typeface="Roboto" panose="02000000000000000000" pitchFamily="2" charset="0"/>
              </a:rPr>
              <a:t>Эффективно справляются с нелинейными </a:t>
            </a:r>
            <a:r>
              <a:rPr lang="ru-RU" sz="1400" dirty="0" err="1">
                <a:latin typeface="Montserrat" panose="00000500000000000000" pitchFamily="2" charset="-52"/>
                <a:ea typeface="Roboto" panose="02000000000000000000" pitchFamily="2" charset="0"/>
              </a:rPr>
              <a:t>зависимостяями</a:t>
            </a:r>
            <a:endParaRPr lang="ru-RU" dirty="0">
              <a:latin typeface="Montserrat" panose="00000500000000000000" pitchFamily="2" charset="-52"/>
              <a:ea typeface="Roboto" panose="02000000000000000000" pitchFamily="2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E1D157AE-967C-3907-6744-C370AB8C5ED7}"/>
              </a:ext>
            </a:extLst>
          </p:cNvPr>
          <p:cNvSpPr txBox="1">
            <a:spLocks/>
          </p:cNvSpPr>
          <p:nvPr/>
        </p:nvSpPr>
        <p:spPr>
          <a:xfrm>
            <a:off x="7044104" y="2576176"/>
            <a:ext cx="2965527" cy="37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ontserrat" pitchFamily="2" charset="77"/>
              </a:rPr>
              <a:t>Точные предсказания</a:t>
            </a:r>
            <a:endParaRPr lang="ru-RU" dirty="0">
              <a:latin typeface="Montserrat" pitchFamily="2" charset="77"/>
            </a:endParaRPr>
          </a:p>
        </p:txBody>
      </p:sp>
      <p:pic>
        <p:nvPicPr>
          <p:cNvPr id="22" name="Рисунок 21" descr="Изображение выглядит как искусство, треугольник, шабло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8D090DEE-CF0D-A828-AFDD-C9383C05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30" y="4429980"/>
            <a:ext cx="345529" cy="398687"/>
          </a:xfrm>
          <a:prstGeom prst="rect">
            <a:avLst/>
          </a:prstGeom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7CB32231-2F3F-42F7-FBDD-D263E82044C9}"/>
              </a:ext>
            </a:extLst>
          </p:cNvPr>
          <p:cNvSpPr/>
          <p:nvPr/>
        </p:nvSpPr>
        <p:spPr>
          <a:xfrm>
            <a:off x="6469655" y="4367184"/>
            <a:ext cx="524281" cy="524281"/>
          </a:xfrm>
          <a:prstGeom prst="ellipse">
            <a:avLst/>
          </a:prstGeom>
          <a:noFill/>
          <a:ln w="19050">
            <a:solidFill>
              <a:srgbClr val="B422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97235A67-2400-84C6-E18E-1854E299161C}"/>
              </a:ext>
            </a:extLst>
          </p:cNvPr>
          <p:cNvSpPr txBox="1">
            <a:spLocks/>
          </p:cNvSpPr>
          <p:nvPr/>
        </p:nvSpPr>
        <p:spPr>
          <a:xfrm>
            <a:off x="7044104" y="4429979"/>
            <a:ext cx="4903175" cy="976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latin typeface="Montserrat" pitchFamily="2" charset="77"/>
                <a:ea typeface="Roboto" panose="02000000000000000000" pitchFamily="2" charset="0"/>
              </a:rPr>
              <a:t>Возможность как простой настройки (</a:t>
            </a:r>
            <a:r>
              <a:rPr lang="en-GB" sz="1400" dirty="0">
                <a:solidFill>
                  <a:srgbClr val="0E0E0E"/>
                </a:solidFill>
                <a:effectLst/>
                <a:latin typeface="Montserrat" pitchFamily="2" charset="77"/>
              </a:rPr>
              <a:t>Random Forest</a:t>
            </a:r>
            <a:r>
              <a:rPr lang="ru-RU" sz="1400" dirty="0">
                <a:latin typeface="Montserrat" pitchFamily="2" charset="77"/>
                <a:ea typeface="Roboto" panose="02000000000000000000" pitchFamily="2" charset="0"/>
              </a:rPr>
              <a:t>) для более быстрого обучения, так и более сложной (</a:t>
            </a:r>
            <a:r>
              <a:rPr lang="en-GB" sz="1400" dirty="0">
                <a:solidFill>
                  <a:srgbClr val="0E0E0E"/>
                </a:solidFill>
                <a:effectLst/>
                <a:latin typeface="Montserrat" pitchFamily="2" charset="77"/>
              </a:rPr>
              <a:t>Gradient Boosting</a:t>
            </a:r>
            <a:r>
              <a:rPr lang="ru-RU" sz="1400" dirty="0">
                <a:latin typeface="Montserrat" pitchFamily="2" charset="77"/>
                <a:ea typeface="Roboto" panose="02000000000000000000" pitchFamily="2" charset="0"/>
              </a:rPr>
              <a:t>) для более точных предсказаний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0A875D54-8C5C-CA74-3EDC-D31B7379ABC3}"/>
              </a:ext>
            </a:extLst>
          </p:cNvPr>
          <p:cNvSpPr txBox="1">
            <a:spLocks/>
          </p:cNvSpPr>
          <p:nvPr/>
        </p:nvSpPr>
        <p:spPr>
          <a:xfrm>
            <a:off x="7044104" y="4091315"/>
            <a:ext cx="3709240" cy="37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ontserrat" pitchFamily="2" charset="77"/>
              </a:rPr>
              <a:t>Тонкие настройки модели</a:t>
            </a:r>
            <a:endParaRPr lang="ru-RU" dirty="0">
              <a:latin typeface="Montserrat" pitchFamily="2" charset="77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83F9C912-EFA3-3F74-64E1-8D3D1BDF5886}"/>
              </a:ext>
            </a:extLst>
          </p:cNvPr>
          <p:cNvSpPr txBox="1">
            <a:spLocks/>
          </p:cNvSpPr>
          <p:nvPr/>
        </p:nvSpPr>
        <p:spPr>
          <a:xfrm>
            <a:off x="7061074" y="1493308"/>
            <a:ext cx="4903175" cy="279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Montserrat" panose="00000500000000000000" pitchFamily="2" charset="-52"/>
                <a:ea typeface="Roboto" panose="02000000000000000000" pitchFamily="2" charset="0"/>
              </a:rPr>
              <a:t>Например, за счет </a:t>
            </a:r>
            <a:r>
              <a:rPr lang="en-US" sz="1400" dirty="0">
                <a:latin typeface="Montserrat" panose="00000500000000000000" pitchFamily="2" charset="-52"/>
                <a:ea typeface="Roboto" panose="02000000000000000000" pitchFamily="2" charset="0"/>
              </a:rPr>
              <a:t>”importance”</a:t>
            </a:r>
            <a:r>
              <a:rPr lang="ru-RU" sz="1400" dirty="0">
                <a:latin typeface="Montserrat" panose="00000500000000000000" pitchFamily="2" charset="-52"/>
                <a:ea typeface="Roboto" panose="02000000000000000000" pitchFamily="2" charset="0"/>
              </a:rPr>
              <a:t> критерия</a:t>
            </a:r>
            <a:endParaRPr lang="ru-RU" dirty="0">
              <a:latin typeface="Montserrat" panose="00000500000000000000" pitchFamily="2" charset="-52"/>
              <a:ea typeface="Roboto" panose="02000000000000000000" pitchFamily="2" charset="0"/>
            </a:endParaRPr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02E63E09-F64D-5E2B-F650-C9C5DC69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B42263"/>
                </a:solidFill>
                <a:latin typeface="Montserrat" pitchFamily="2" charset="77"/>
              </a:rPr>
              <a:t>ИИ-модель: обоснованность выбора</a:t>
            </a:r>
            <a:endParaRPr lang="ru-RU" dirty="0">
              <a:latin typeface="Montserrat" pitchFamily="2" charset="77"/>
            </a:endParaRPr>
          </a:p>
        </p:txBody>
      </p:sp>
      <p:pic>
        <p:nvPicPr>
          <p:cNvPr id="2" name="Picture 4" descr="Fast Facts: Trees">
            <a:extLst>
              <a:ext uri="{FF2B5EF4-FFF2-40B4-BE49-F238E27FC236}">
                <a16:creationId xmlns:a16="http://schemas.microsoft.com/office/drawing/2014/main" id="{68CC289F-B1D5-7428-FD2D-06B08FB6E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3204" r="9562"/>
          <a:stretch/>
        </p:blipFill>
        <p:spPr bwMode="auto">
          <a:xfrm>
            <a:off x="939315" y="1637092"/>
            <a:ext cx="5133471" cy="332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4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5875</TotalTime>
  <Words>234</Words>
  <Application>Microsoft Macintosh PowerPoint</Application>
  <PresentationFormat>Widescreen</PresentationFormat>
  <Paragraphs>47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ALS Gorizont Thin Expanded</vt:lpstr>
      <vt:lpstr>Montserrat</vt:lpstr>
      <vt:lpstr>Calibri Light</vt:lpstr>
      <vt:lpstr>Montserrat SemiBold</vt:lpstr>
      <vt:lpstr>Arial</vt:lpstr>
      <vt:lpstr>ALS Gorizont Bold Expanded</vt:lpstr>
      <vt:lpstr>Roboto</vt:lpstr>
      <vt:lpstr>Тема Office</vt:lpstr>
      <vt:lpstr>PowerPoint Presentation</vt:lpstr>
      <vt:lpstr>Актуальность</vt:lpstr>
      <vt:lpstr>Cell-penetrating peptides (CPP) как универсальная drug-delivery технология</vt:lpstr>
      <vt:lpstr>Пионеры-CPP</vt:lpstr>
      <vt:lpstr>Проблема специфичности</vt:lpstr>
      <vt:lpstr>Решение проблемы специфичности</vt:lpstr>
      <vt:lpstr>Преимущества циклических CPP как технологии доставки лекарств</vt:lpstr>
      <vt:lpstr>ИИ-модель: выбор моделей</vt:lpstr>
      <vt:lpstr>ИИ-модель: обоснованность выбора</vt:lpstr>
      <vt:lpstr>ИИ-модель: нужность</vt:lpstr>
      <vt:lpstr>ИИ-модель: данные</vt:lpstr>
      <vt:lpstr>Спасибо за внимание! Берегите себя и свои данные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Савченко Диана Владимировна</dc:creator>
  <cp:lastModifiedBy>Буданов Михаил Ярославович</cp:lastModifiedBy>
  <cp:revision>63</cp:revision>
  <dcterms:created xsi:type="dcterms:W3CDTF">2024-01-18T08:57:04Z</dcterms:created>
  <dcterms:modified xsi:type="dcterms:W3CDTF">2025-01-15T08:47:43Z</dcterms:modified>
</cp:coreProperties>
</file>